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7" r:id="rId6"/>
    <p:sldMasterId id="2147483690" r:id="rId7"/>
  </p:sldMasterIdLst>
  <p:notesMasterIdLst>
    <p:notesMasterId r:id="rId28"/>
  </p:notesMasterIdLst>
  <p:handoutMasterIdLst>
    <p:handoutMasterId r:id="rId29"/>
  </p:handoutMasterIdLst>
  <p:sldIdLst>
    <p:sldId id="3148" r:id="rId8"/>
    <p:sldId id="263" r:id="rId9"/>
    <p:sldId id="3149" r:id="rId10"/>
    <p:sldId id="259" r:id="rId11"/>
    <p:sldId id="260" r:id="rId12"/>
    <p:sldId id="261" r:id="rId13"/>
    <p:sldId id="262" r:id="rId14"/>
    <p:sldId id="3228" r:id="rId15"/>
    <p:sldId id="3177" r:id="rId16"/>
    <p:sldId id="3214" r:id="rId17"/>
    <p:sldId id="3215" r:id="rId18"/>
    <p:sldId id="3217" r:id="rId19"/>
    <p:sldId id="3218" r:id="rId20"/>
    <p:sldId id="3219" r:id="rId21"/>
    <p:sldId id="3220" r:id="rId22"/>
    <p:sldId id="3221" r:id="rId23"/>
    <p:sldId id="3222" r:id="rId24"/>
    <p:sldId id="3223" r:id="rId25"/>
    <p:sldId id="3224" r:id="rId26"/>
    <p:sldId id="3229" r:id="rId27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peva, Victoria" initials="CV" lastIdx="29" clrIdx="0">
    <p:extLst>
      <p:ext uri="{19B8F6BF-5375-455C-9EA6-DF929625EA0E}">
        <p15:presenceInfo xmlns:p15="http://schemas.microsoft.com/office/powerpoint/2012/main" userId="S::vchipeva@amgen.com::e6278087-f395-4ee4-98f2-6b9a8ff1e3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C2"/>
    <a:srgbClr val="005DAA"/>
    <a:srgbClr val="777777"/>
    <a:srgbClr val="0B2B5D"/>
    <a:srgbClr val="404040"/>
    <a:srgbClr val="000000"/>
    <a:srgbClr val="FCFDFD"/>
    <a:srgbClr val="74787A"/>
    <a:srgbClr val="0C96D4"/>
    <a:srgbClr val="C12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20" y="2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36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ck, Valerie" userId="6006b7cc-e511-4422-8970-0072e335bc93" providerId="ADAL" clId="{65A33E42-3886-409F-9B4F-C7627ADB82F2}"/>
    <pc:docChg chg="modSld">
      <pc:chgData name="Fock, Valerie" userId="6006b7cc-e511-4422-8970-0072e335bc93" providerId="ADAL" clId="{65A33E42-3886-409F-9B4F-C7627ADB82F2}" dt="2025-04-25T08:52:56.753" v="10" actId="20577"/>
      <pc:docMkLst>
        <pc:docMk/>
      </pc:docMkLst>
      <pc:sldChg chg="modSp mod">
        <pc:chgData name="Fock, Valerie" userId="6006b7cc-e511-4422-8970-0072e335bc93" providerId="ADAL" clId="{65A33E42-3886-409F-9B4F-C7627ADB82F2}" dt="2025-04-25T08:52:56.753" v="10" actId="20577"/>
        <pc:sldMkLst>
          <pc:docMk/>
          <pc:sldMk cId="4071842630" sldId="3148"/>
        </pc:sldMkLst>
        <pc:spChg chg="mod">
          <ac:chgData name="Fock, Valerie" userId="6006b7cc-e511-4422-8970-0072e335bc93" providerId="ADAL" clId="{65A33E42-3886-409F-9B4F-C7627ADB82F2}" dt="2025-04-25T08:52:56.753" v="10" actId="20577"/>
          <ac:spMkLst>
            <pc:docMk/>
            <pc:sldMk cId="4071842630" sldId="3148"/>
            <ac:spMk id="3" creationId="{17E9A404-3BC9-4AB1-9469-C88874FB9904}"/>
          </ac:spMkLst>
        </pc:spChg>
      </pc:sldChg>
    </pc:docChg>
  </pc:docChgLst>
  <pc:docChgLst>
    <pc:chgData name="Schoeser, Karina" userId="8af1f019-a6d2-4b11-9df5-9a185bcad605" providerId="ADAL" clId="{09E6E2EE-1DFC-424F-BA41-E12B6817F635}"/>
    <pc:docChg chg="modSld">
      <pc:chgData name="Schoeser, Karina" userId="8af1f019-a6d2-4b11-9df5-9a185bcad605" providerId="ADAL" clId="{09E6E2EE-1DFC-424F-BA41-E12B6817F635}" dt="2023-01-23T16:39:50.764" v="9" actId="20577"/>
      <pc:docMkLst>
        <pc:docMk/>
      </pc:docMkLst>
      <pc:sldChg chg="modSp mod">
        <pc:chgData name="Schoeser, Karina" userId="8af1f019-a6d2-4b11-9df5-9a185bcad605" providerId="ADAL" clId="{09E6E2EE-1DFC-424F-BA41-E12B6817F635}" dt="2023-01-23T16:39:50.764" v="9" actId="20577"/>
        <pc:sldMkLst>
          <pc:docMk/>
          <pc:sldMk cId="4071842630" sldId="3148"/>
        </pc:sldMkLst>
      </pc:sldChg>
    </pc:docChg>
  </pc:docChgLst>
  <pc:docChgLst>
    <pc:chgData name="Grossalber, Karina" userId="8af1f019-a6d2-4b11-9df5-9a185bcad605" providerId="ADAL" clId="{D4984478-C364-47C4-A7E0-45957B9AB8BE}"/>
    <pc:docChg chg="modSld sldOrd">
      <pc:chgData name="Grossalber, Karina" userId="8af1f019-a6d2-4b11-9df5-9a185bcad605" providerId="ADAL" clId="{D4984478-C364-47C4-A7E0-45957B9AB8BE}" dt="2021-10-28T13:29:38.550" v="1"/>
      <pc:docMkLst>
        <pc:docMk/>
      </pc:docMkLst>
      <pc:sldChg chg="ord">
        <pc:chgData name="Grossalber, Karina" userId="8af1f019-a6d2-4b11-9df5-9a185bcad605" providerId="ADAL" clId="{D4984478-C364-47C4-A7E0-45957B9AB8BE}" dt="2021-10-28T13:29:38.550" v="1"/>
        <pc:sldMkLst>
          <pc:docMk/>
          <pc:sldMk cId="624825719" sldId="26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ired\AppData\Local\Box\Box%20Edit\Documents\7Pqi_4ZB1kiR_fHIjgKrXw==\296%20IA6%20ESC%20OR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ired\Desktop\296%20IA6%20ESC%20OR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nead.Flannery\Desktop\296%20IA6%20ESC%20OR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1254470811293"/>
          <c:y val="6.8273184282851243E-2"/>
          <c:w val="0.85675688688904217"/>
          <c:h val="0.507573237821584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'CV history'!$C$1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E1A-4E7C-8D52-9BA326A8A9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'CV history'!$B$2:$B$14</c:f>
              <c:strCache>
                <c:ptCount val="13"/>
                <c:pt idx="0">
                  <c:v>Any CV event</c:v>
                </c:pt>
                <c:pt idx="1">
                  <c:v>ACS</c:v>
                </c:pt>
                <c:pt idx="2">
                  <c:v>STEMI</c:v>
                </c:pt>
                <c:pt idx="3">
                  <c:v>NSTEMI</c:v>
                </c:pt>
                <c:pt idx="4">
                  <c:v>PAD</c:v>
                </c:pt>
                <c:pt idx="5">
                  <c:v>Ischemic stroke</c:v>
                </c:pt>
                <c:pt idx="6">
                  <c:v>Hypertension </c:v>
                </c:pt>
                <c:pt idx="7">
                  <c:v>Current/former smoker</c:v>
                </c:pt>
                <c:pt idx="8">
                  <c:v>HeFH</c:v>
                </c:pt>
                <c:pt idx="9">
                  <c:v>DM2</c:v>
                </c:pt>
                <c:pt idx="10">
                  <c:v>CKD</c:v>
                </c:pt>
                <c:pt idx="11">
                  <c:v>FH Unknown type</c:v>
                </c:pt>
                <c:pt idx="12">
                  <c:v>HoFH</c:v>
                </c:pt>
              </c:strCache>
            </c:strRef>
          </c:cat>
          <c:val>
            <c:numRef>
              <c:f>'CV history'!$C$2:$C$14</c:f>
              <c:numCache>
                <c:formatCode>0</c:formatCode>
                <c:ptCount val="13"/>
                <c:pt idx="0">
                  <c:v>85</c:v>
                </c:pt>
                <c:pt idx="1">
                  <c:v>28</c:v>
                </c:pt>
                <c:pt idx="2">
                  <c:v>22</c:v>
                </c:pt>
                <c:pt idx="3">
                  <c:v>16</c:v>
                </c:pt>
                <c:pt idx="4">
                  <c:v>12</c:v>
                </c:pt>
                <c:pt idx="5">
                  <c:v>6</c:v>
                </c:pt>
                <c:pt idx="6">
                  <c:v>66</c:v>
                </c:pt>
                <c:pt idx="7">
                  <c:v>51</c:v>
                </c:pt>
                <c:pt idx="8">
                  <c:v>39</c:v>
                </c:pt>
                <c:pt idx="9">
                  <c:v>19</c:v>
                </c:pt>
                <c:pt idx="10">
                  <c:v>7</c:v>
                </c:pt>
                <c:pt idx="11">
                  <c:v>3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D0-430B-935F-82F6F6BEE4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152704"/>
        <c:axId val="314151920"/>
      </c:barChart>
      <c:catAx>
        <c:axId val="31415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4151920"/>
        <c:crosses val="autoZero"/>
        <c:auto val="1"/>
        <c:lblAlgn val="ctr"/>
        <c:lblOffset val="100"/>
        <c:noMultiLvlLbl val="0"/>
      </c:catAx>
      <c:valAx>
        <c:axId val="314151920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>
                    <a:solidFill>
                      <a:schemeClr val="tx1"/>
                    </a:solidFill>
                  </a:rPr>
                  <a:t>Proportion</a:t>
                </a:r>
                <a:r>
                  <a:rPr lang="en-US" sz="1200" baseline="0" dirty="0">
                    <a:solidFill>
                      <a:schemeClr val="tx1"/>
                    </a:solidFill>
                  </a:rPr>
                  <a:t> of patients (%)</a:t>
                </a:r>
                <a:endParaRPr lang="en-US" sz="12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9624474794229952E-2"/>
              <c:y val="9.540890588062972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41527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34135651611795"/>
          <c:y val="6.4203616921190004E-2"/>
          <c:w val="0.80743476980730833"/>
          <c:h val="0.799736954784856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'CV Risk (SP)'!$R$1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'CV Risk (SP)'!$S$2:$S$3</c:f>
                <c:numCache>
                  <c:formatCode>General</c:formatCode>
                  <c:ptCount val="2"/>
                  <c:pt idx="0">
                    <c:v>0.7900000000000027</c:v>
                  </c:pt>
                  <c:pt idx="1">
                    <c:v>0.52000000000000135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'CV Risk (SP)'!$Q$2:$Q$3</c:f>
              <c:strCache>
                <c:ptCount val="2"/>
                <c:pt idx="0">
                  <c:v>Any CV event</c:v>
                </c:pt>
                <c:pt idx="1">
                  <c:v>Fatal CV event</c:v>
                </c:pt>
              </c:strCache>
            </c:strRef>
          </c:cat>
          <c:val>
            <c:numRef>
              <c:f>'CV Risk (SP)'!$R$2:$R$3</c:f>
              <c:numCache>
                <c:formatCode>General</c:formatCode>
                <c:ptCount val="2"/>
                <c:pt idx="0">
                  <c:v>27.85</c:v>
                </c:pt>
                <c:pt idx="1">
                  <c:v>10.89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24-493C-A24D-ABE018D7F8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152312"/>
        <c:axId val="314155840"/>
      </c:barChart>
      <c:catAx>
        <c:axId val="314152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4155840"/>
        <c:crosses val="autoZero"/>
        <c:auto val="1"/>
        <c:lblAlgn val="ctr"/>
        <c:lblOffset val="100"/>
        <c:noMultiLvlLbl val="0"/>
      </c:catAx>
      <c:valAx>
        <c:axId val="314155840"/>
        <c:scaling>
          <c:orientation val="minMax"/>
          <c:max val="4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>
                    <a:solidFill>
                      <a:schemeClr val="tx1"/>
                    </a:solidFill>
                  </a:rPr>
                  <a:t>Mean (95% CI) estimated </a:t>
                </a:r>
                <a:br>
                  <a:rPr lang="en-US" sz="1200" dirty="0">
                    <a:solidFill>
                      <a:schemeClr val="tx1"/>
                    </a:solidFill>
                  </a:rPr>
                </a:br>
                <a:r>
                  <a:rPr lang="en-US" sz="1200" dirty="0">
                    <a:solidFill>
                      <a:schemeClr val="tx1"/>
                    </a:solidFill>
                  </a:rPr>
                  <a:t>10-year risk*</a:t>
                </a:r>
              </a:p>
            </c:rich>
          </c:tx>
          <c:layout>
            <c:manualLayout>
              <c:xMode val="edge"/>
              <c:yMode val="edge"/>
              <c:x val="2.9839234629631364E-2"/>
              <c:y val="0.101462088039326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415231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62776672718987"/>
          <c:y val="2.7007956321441946E-2"/>
          <c:w val="0.74901081919092671"/>
          <c:h val="0.73627759171541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Median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1377908354533021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44-4B4A-8F25-9D1117923726}"/>
                </c:ext>
              </c:extLst>
            </c:dLbl>
            <c:dLbl>
              <c:idx val="1"/>
              <c:layout>
                <c:manualLayout>
                  <c:x val="5.7252347158397356E-3"/>
                  <c:y val="-0.1269126116017255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44-4B4A-8F25-9D1117923726}"/>
                </c:ext>
              </c:extLst>
            </c:dLbl>
            <c:dLbl>
              <c:idx val="2"/>
              <c:layout>
                <c:manualLayout>
                  <c:x val="5.7252347158397712E-3"/>
                  <c:y val="-0.1124083131329570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B44-4B4A-8F25-9D1117923726}"/>
                </c:ext>
              </c:extLst>
            </c:dLbl>
            <c:dLbl>
              <c:idx val="3"/>
              <c:layout>
                <c:manualLayout>
                  <c:x val="9.5420578597329511E-3"/>
                  <c:y val="-0.1160343877501492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B44-4B4A-8F25-9D1117923726}"/>
                </c:ext>
              </c:extLst>
            </c:dLbl>
            <c:dLbl>
              <c:idx val="4"/>
              <c:layout>
                <c:manualLayout>
                  <c:x val="7.6336462877863616E-3"/>
                  <c:y val="-0.1160343877501491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44-4B4A-8F25-9D1117923726}"/>
                </c:ext>
              </c:extLst>
            </c:dLbl>
            <c:dLbl>
              <c:idx val="5"/>
              <c:layout>
                <c:manualLayout>
                  <c:x val="3.8168231438931808E-3"/>
                  <c:y val="-0.105156163898572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B44-4B4A-8F25-9D1117923726}"/>
                </c:ext>
              </c:extLst>
            </c:dLbl>
            <c:dLbl>
              <c:idx val="6"/>
              <c:layout>
                <c:manualLayout>
                  <c:x val="-1.9084115719465904E-3"/>
                  <c:y val="-0.1196604623673413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B44-4B4A-8F25-9D11179237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Sheet1!$D$2:$D$8</c:f>
                <c:numCache>
                  <c:formatCode>General</c:formatCode>
                  <c:ptCount val="7"/>
                  <c:pt idx="0">
                    <c:v>1.081</c:v>
                  </c:pt>
                  <c:pt idx="1">
                    <c:v>0.87999999999999989</c:v>
                  </c:pt>
                  <c:pt idx="2">
                    <c:v>0.80199999999999982</c:v>
                  </c:pt>
                  <c:pt idx="3">
                    <c:v>0.93100000000000005</c:v>
                  </c:pt>
                  <c:pt idx="4">
                    <c:v>0.8530000000000002</c:v>
                  </c:pt>
                  <c:pt idx="5">
                    <c:v>0.78300000000000014</c:v>
                  </c:pt>
                  <c:pt idx="6">
                    <c:v>0.88299999999999979</c:v>
                  </c:pt>
                </c:numCache>
              </c:numRef>
            </c:plus>
            <c:minus>
              <c:numRef>
                <c:f>Sheet1!$C$2:$C$8</c:f>
                <c:numCache>
                  <c:formatCode>General</c:formatCode>
                  <c:ptCount val="7"/>
                  <c:pt idx="0">
                    <c:v>0.82000000000000028</c:v>
                  </c:pt>
                  <c:pt idx="1">
                    <c:v>0.58600000000000008</c:v>
                  </c:pt>
                  <c:pt idx="2">
                    <c:v>0.56899999999999995</c:v>
                  </c:pt>
                  <c:pt idx="3">
                    <c:v>0.54299999999999993</c:v>
                  </c:pt>
                  <c:pt idx="4">
                    <c:v>0.54399999999999982</c:v>
                  </c:pt>
                  <c:pt idx="5">
                    <c:v>0.65700000000000003</c:v>
                  </c:pt>
                  <c:pt idx="6">
                    <c:v>0.58699999999999997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Sheet1!$A$2:$A$8</c:f>
              <c:strCache>
                <c:ptCount val="7"/>
                <c:pt idx="0">
                  <c:v>Baseline (n=1707)</c:v>
                </c:pt>
                <c:pt idx="1">
                  <c:v>Months 1-3 (n=1187)</c:v>
                </c:pt>
                <c:pt idx="2">
                  <c:v>Months 4-6 (n=973)</c:v>
                </c:pt>
                <c:pt idx="3">
                  <c:v>Months 7-9 (n=866)</c:v>
                </c:pt>
                <c:pt idx="4">
                  <c:v>Months 10-12 (n=777)</c:v>
                </c:pt>
                <c:pt idx="5">
                  <c:v>Months 13-15 (n=328)</c:v>
                </c:pt>
                <c:pt idx="6">
                  <c:v>Months 16-18 (n=225)</c:v>
                </c:pt>
              </c:strCache>
            </c:strRef>
          </c:cat>
          <c:val>
            <c:numRef>
              <c:f>Sheet1!$B$2:$B$8</c:f>
              <c:numCache>
                <c:formatCode>0.00</c:formatCode>
                <c:ptCount val="7"/>
                <c:pt idx="0">
                  <c:v>3.9750000000000001</c:v>
                </c:pt>
                <c:pt idx="1">
                  <c:v>1.62</c:v>
                </c:pt>
                <c:pt idx="2">
                  <c:v>1.655</c:v>
                </c:pt>
                <c:pt idx="3">
                  <c:v>1.629</c:v>
                </c:pt>
                <c:pt idx="4">
                  <c:v>1.63</c:v>
                </c:pt>
                <c:pt idx="5">
                  <c:v>1.7070000000000001</c:v>
                </c:pt>
                <c:pt idx="6">
                  <c:v>1.7070000000000001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B-4744-B277-82C247F043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157800"/>
        <c:axId val="314158192"/>
      </c:barChart>
      <c:catAx>
        <c:axId val="314157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4158192"/>
        <c:crosses val="autoZero"/>
        <c:auto val="0"/>
        <c:lblAlgn val="ctr"/>
        <c:lblOffset val="100"/>
        <c:noMultiLvlLbl val="0"/>
      </c:catAx>
      <c:valAx>
        <c:axId val="314158192"/>
        <c:scaling>
          <c:orientation val="minMax"/>
          <c:max val="5.5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Median (Q1, Q3)  LDL-C (mmol/L)</a:t>
                </a:r>
              </a:p>
            </c:rich>
          </c:tx>
          <c:layout>
            <c:manualLayout>
              <c:xMode val="edge"/>
              <c:yMode val="edge"/>
              <c:x val="4.3872128009636427E-2"/>
              <c:y val="8.497320416513201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41578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>
          <a:solidFill>
            <a:schemeClr val="tx1"/>
          </a:solidFill>
          <a:latin typeface="+mn-lt"/>
        </a:defRPr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'Achieved LDL-C targets'!$A$4</c:f>
              <c:strCache>
                <c:ptCount val="1"/>
                <c:pt idx="0">
                  <c:v>LDL-C &lt; 1.8 mmol/L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'Achieved LDL-C targets'!$B$2:$D$2</c:f>
              <c:strCache>
                <c:ptCount val="3"/>
                <c:pt idx="0">
                  <c:v>Overall (n=1669)*</c:v>
                </c:pt>
                <c:pt idx="1">
                  <c:v>Background statin and/or ezetimibe (n=990)*</c:v>
                </c:pt>
                <c:pt idx="2">
                  <c:v>No background statin or ezetimibe (n=679)*</c:v>
                </c:pt>
              </c:strCache>
            </c:strRef>
          </c:cat>
          <c:val>
            <c:numRef>
              <c:f>'Achieved LDL-C targets'!$B$4:$D$4</c:f>
              <c:numCache>
                <c:formatCode>General</c:formatCode>
                <c:ptCount val="3"/>
                <c:pt idx="0">
                  <c:v>71</c:v>
                </c:pt>
                <c:pt idx="1">
                  <c:v>80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4B-4BA7-85EE-6CEBB6936AAA}"/>
            </c:ext>
          </c:extLst>
        </c:ser>
        <c:ser>
          <c:idx val="0"/>
          <c:order val="1"/>
          <c:tx>
            <c:strRef>
              <c:f>'Achieved LDL-C targets'!$A$3</c:f>
              <c:strCache>
                <c:ptCount val="1"/>
                <c:pt idx="0">
                  <c:v>LDL-C &lt; 1.4 mmol/L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'Achieved LDL-C targets'!$B$2:$D$2</c:f>
              <c:strCache>
                <c:ptCount val="3"/>
                <c:pt idx="0">
                  <c:v>Overall (n=1669)*</c:v>
                </c:pt>
                <c:pt idx="1">
                  <c:v>Background statin and/or ezetimibe (n=990)*</c:v>
                </c:pt>
                <c:pt idx="2">
                  <c:v>No background statin or ezetimibe (n=679)*</c:v>
                </c:pt>
              </c:strCache>
            </c:strRef>
          </c:cat>
          <c:val>
            <c:numRef>
              <c:f>'Achieved LDL-C targets'!$B$3:$D$3</c:f>
              <c:numCache>
                <c:formatCode>General</c:formatCode>
                <c:ptCount val="3"/>
                <c:pt idx="0">
                  <c:v>51</c:v>
                </c:pt>
                <c:pt idx="1">
                  <c:v>67</c:v>
                </c:pt>
                <c:pt idx="2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4B-4BA7-85EE-6CEBB6936A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153880"/>
        <c:axId val="315078048"/>
      </c:barChart>
      <c:catAx>
        <c:axId val="314153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5078048"/>
        <c:crosses val="autoZero"/>
        <c:auto val="1"/>
        <c:lblAlgn val="ctr"/>
        <c:lblOffset val="100"/>
        <c:noMultiLvlLbl val="0"/>
      </c:catAx>
      <c:valAx>
        <c:axId val="315078048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dirty="0"/>
                  <a:t>% of patients achieving target LDL-C</a:t>
                </a:r>
              </a:p>
            </c:rich>
          </c:tx>
          <c:layout>
            <c:manualLayout>
              <c:xMode val="edge"/>
              <c:yMode val="edge"/>
              <c:x val="9.6341329076388117E-4"/>
              <c:y val="0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41538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33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B133E19-A5D2-4C3C-8F16-396E127A5A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EE4AE5-53F9-40A6-825C-4EA3529F98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8FB10-A07D-447D-B68D-EEEEF0925C4A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CF42A7-0AED-44E8-B9D2-90823CBAF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088AC4-E63D-42BE-B98F-CB26DA7A33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3D8BE-8A00-49A0-A09A-25FBBCEEA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55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79FDD-9283-4781-9DC6-E51861CB4C2A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13B27-19B7-407A-8589-866A62E30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71888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09A44-1789-4C25-9724-0A6E3BC7F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038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15900" y="142875"/>
            <a:ext cx="7442200" cy="4187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117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09A44-1789-4C25-9724-0A6E3BC7F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737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09A44-1789-4C25-9724-0A6E3BC7F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5105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09A44-1789-4C25-9724-0A6E3BC7F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3275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B30F8-4D48-43A5-A2F6-AA3724BE278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251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B30F8-4D48-43A5-A2F6-AA3724BE278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781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13B27-19B7-407A-8589-866A62E3039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0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09A44-1789-4C25-9724-0A6E3BC7F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558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13B27-19B7-407A-8589-866A62E3039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7604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13B27-19B7-407A-8589-866A62E3039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105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88" indent="-181188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8F30D-A85E-4BEF-9E3C-E31DFDD1410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300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313B27-19B7-407A-8589-866A62E3039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236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88" indent="-181188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8F30D-A85E-4BEF-9E3C-E31DFDD1410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552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88" indent="-181188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8F30D-A85E-4BEF-9E3C-E31DFDD1410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71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33419-222B-4B8E-B0CB-4AC81652B1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124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88" indent="-181188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8F30D-A85E-4BEF-9E3C-E31DFDD1410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741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8F30D-A85E-4BEF-9E3C-E31DFDD1410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234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313B27-19B7-407A-8589-866A62E3039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076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09A44-1789-4C25-9724-0A6E3BC7F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06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517" y="2240280"/>
            <a:ext cx="10846731" cy="1709928"/>
          </a:xfrm>
          <a:noFill/>
          <a:ln w="9525" algn="ctr">
            <a:noFill/>
            <a:miter lim="800000"/>
            <a:headEnd/>
            <a:tailEnd/>
          </a:ln>
        </p:spPr>
        <p:txBody>
          <a:bodyPr lIns="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2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4572001"/>
            <a:ext cx="10846731" cy="1240293"/>
          </a:xfrm>
          <a:noFill/>
          <a:ln w="9525" algn="ctr">
            <a:noFill/>
            <a:miter lim="800000"/>
            <a:headEnd/>
            <a:tailEnd/>
          </a:ln>
        </p:spPr>
        <p:txBody>
          <a:bodyPr lIns="0"/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D67FCA-9BCB-2B47-90A6-BD67C785C428}"/>
              </a:ext>
            </a:extLst>
          </p:cNvPr>
          <p:cNvSpPr/>
          <p:nvPr userDrawn="1"/>
        </p:nvSpPr>
        <p:spPr bwMode="auto">
          <a:xfrm>
            <a:off x="-1" y="1917700"/>
            <a:ext cx="11887200" cy="4603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6CF8D9-BDB6-7E4B-AD6A-5996C598A1C4}"/>
              </a:ext>
            </a:extLst>
          </p:cNvPr>
          <p:cNvSpPr/>
          <p:nvPr userDrawn="1"/>
        </p:nvSpPr>
        <p:spPr bwMode="auto">
          <a:xfrm>
            <a:off x="-1" y="4249738"/>
            <a:ext cx="11887200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6" name="Picture 15" descr="AmgenCardiovascularLogo.png">
            <a:extLst>
              <a:ext uri="{FF2B5EF4-FFF2-40B4-BE49-F238E27FC236}">
                <a16:creationId xmlns:a16="http://schemas.microsoft.com/office/drawing/2014/main" id="{7CFEFCE8-3A78-214D-ADD4-FDE3CFDF8E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09997" y="6138320"/>
            <a:ext cx="1551873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2624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246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449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Cliquez pour modifier les styles du texte du masque</a:t>
            </a:r>
            <a:endParaRPr lang="en-GB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58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Cliquez pour modifier les styles du texte du masque</a:t>
            </a:r>
            <a:endParaRPr lang="en-GB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920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911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855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CEBB0B-6397-4CFC-BE4C-2241EDF23BCA}"/>
              </a:ext>
            </a:extLst>
          </p:cNvPr>
          <p:cNvSpPr/>
          <p:nvPr userDrawn="1"/>
        </p:nvSpPr>
        <p:spPr>
          <a:xfrm>
            <a:off x="0" y="0"/>
            <a:ext cx="6390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62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5749E-A362-479A-ABD1-E1329A15E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27914-E4E4-4760-B1F6-C79FCC929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FBAB6-8F4B-4713-87E1-092481B0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695F6-2795-4988-95F3-FF0C78B6B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5491A-3287-4911-915B-EE952E663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D9CC09-1AE0-4670-AE54-80D6C3E3DD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50" y="6010275"/>
            <a:ext cx="352425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43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07E4F-9290-42B9-9594-69A0153BE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B7396-4381-4CBD-9A50-6243ECADF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B222C-DFEE-44A1-A168-55E98F24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98D6D-198C-4DDD-A451-2FE73B18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E2357-5853-4D0C-BE75-861807CE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FBE6B5-99BC-482A-BF9C-2B822D0D7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663"/>
          <a:stretch/>
        </p:blipFill>
        <p:spPr>
          <a:xfrm>
            <a:off x="85725" y="6176963"/>
            <a:ext cx="3114675" cy="6018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17DE64-7BA5-4B10-AAF1-6080F2570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5527" y="6386830"/>
            <a:ext cx="733425" cy="3429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2FCC6C1-EFEE-3545-8E07-4DCF66801B5D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-46892" y="6517955"/>
            <a:ext cx="2540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5909AF01-7EFE-4A29-B021-8BA707099C41}" type="slidenum">
              <a:rPr lang="en-US" sz="1000" b="0">
                <a:solidFill>
                  <a:srgbClr val="777777"/>
                </a:solidFill>
              </a:rPr>
              <a:pPr algn="l">
                <a:defRPr/>
              </a:pPr>
              <a:t>‹#›</a:t>
            </a:fld>
            <a:endParaRPr lang="en-US" sz="1000" b="0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4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EC41F-F23D-40CB-AF1B-632154B70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34E2E-CCE5-45DA-94C4-ECA4C7CB1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B7035-7FEE-46CE-89C2-3E4EBD61C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34DEB-129C-460D-AFD9-A8533D2C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3311C-6CFB-4DE5-8494-C5D53ADC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12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785613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EA40A-554A-4214-8452-DED74DF7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83DBD-950C-4B24-B121-0ECA65798F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A22E7D-A4C3-4280-B109-50E11A628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88BCD-BCF1-4E83-AB5D-C4D9A243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BB1E2-A14E-496A-9B1B-4F3EC12AB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DE1C28-6FC3-4A3A-9BDD-F94FE6A04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7C8E53-A1A0-47D6-9A7F-AEFCAD8C13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114" y="6086475"/>
            <a:ext cx="326707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18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138A5-36BC-43D4-AD14-41EFE5693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04217-1A5B-4E9C-AA70-A41F04601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9DC7D-8902-46A6-BD71-2ED1DE7A7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FF2D24-EEF6-4B48-86B2-73EA9ECA7B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AACD8-FF9D-4F07-A6C8-DEF6CE5C6C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37A4B-0E76-412B-AA88-49AF1981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ABC583-5251-4370-BC3D-34FB6D4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32D3D4-4FC2-4F00-957B-B3D958AD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102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04BD-363B-42B9-98DC-53E5F461F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35C487-E786-40F1-A3AF-6293DC52E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0E458E-7CC2-42A3-A37D-AEC7DB2F6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75195F-19FD-4427-BA4D-851F4CAB2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319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D2813-4530-489A-8E0E-EA5775A00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9AC5A-3729-482D-B446-C9007D85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64843-0612-4425-B004-6E3C1E432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649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6D10E-BEA8-4D04-AAAE-8238DB02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F06D0-92F1-491E-BC43-BD643A4C7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3A014-600E-42DC-B12F-26FE962CF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4D963-8CE5-467F-824D-2469CA59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426BB-9D8F-4E33-A59A-997836767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EF468-0FC3-4AB0-8689-58133D1B3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890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02333-331F-4FEB-890B-7C07CA137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F17812-12E5-47D1-A39B-21740D50CA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CD963-405C-44FB-9EFF-3C191495A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9DE67-90F6-4432-8198-EEBA1984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47890-D4A0-4A94-AF7C-E9DA5EE52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0B065-416B-48AF-A0E8-4D3441D68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692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AFF7A-68A1-4615-9903-5AB99202B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F4B79B-E314-4CB1-B56E-F0F4DF97B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ED085-CEF4-4B3C-B3E1-29BC7CBD8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665AA-70BD-44E4-A543-6A964CDA4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B1E4B-AFEE-4540-92E6-8D2B35596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5528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C9F478-A866-40B0-A13A-BB2C366267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E19016-520C-4AD4-9DCD-E8FA81335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DF6AD-B4EC-4B58-BEA6-1BE3554F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CB969-391F-4ECE-B25E-8B16757C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47831-3743-4F82-9FB7-627875D2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02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242" y="1382110"/>
            <a:ext cx="10826496" cy="42878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7B76C4-58E1-C746-B226-ADADE3E8E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114300"/>
            <a:ext cx="11275481" cy="96891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440655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4572001"/>
            <a:ext cx="10846731" cy="1240293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7310543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Cliquez pour modifier le style des sous-titres du masque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07922" y="6256596"/>
            <a:ext cx="2743200" cy="365125"/>
          </a:xfrm>
        </p:spPr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051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290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Cliquez pour modifier les styles du texte du masque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308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3991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Cliquez et modifiez le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Cliquez pour modifier les styles du texte du masque</a:t>
            </a:r>
            <a:endParaRPr lang="en-GB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Cliquez pour modifier les styles du texte du masque</a:t>
            </a:r>
            <a:endParaRPr lang="en-GB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  <a:endParaRPr lang="en-GB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01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62518" y="114300"/>
            <a:ext cx="11275481" cy="96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3029" y="1382713"/>
            <a:ext cx="10845800" cy="172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80252-9F27-3441-990B-4B2A956447CF}"/>
              </a:ext>
            </a:extLst>
          </p:cNvPr>
          <p:cNvSpPr/>
          <p:nvPr userDrawn="1"/>
        </p:nvSpPr>
        <p:spPr bwMode="auto">
          <a:xfrm>
            <a:off x="0" y="1141413"/>
            <a:ext cx="8755063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CC6C1-EFEE-3545-8E07-4DCF66801B5D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-46892" y="6517955"/>
            <a:ext cx="2540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5909AF01-7EFE-4A29-B021-8BA707099C41}" type="slidenum">
              <a:rPr lang="en-US" sz="1000" b="0">
                <a:solidFill>
                  <a:srgbClr val="777777"/>
                </a:solidFill>
              </a:rPr>
              <a:pPr algn="l">
                <a:defRPr/>
              </a:pPr>
              <a:t>‹#›</a:t>
            </a:fld>
            <a:endParaRPr lang="en-US" sz="1000" b="0" dirty="0">
              <a:solidFill>
                <a:srgbClr val="777777"/>
              </a:solidFill>
            </a:endParaRPr>
          </a:p>
        </p:txBody>
      </p:sp>
      <p:pic>
        <p:nvPicPr>
          <p:cNvPr id="12" name="Picture 11" descr="AmgenCardiovascularLogo.png">
            <a:extLst>
              <a:ext uri="{FF2B5EF4-FFF2-40B4-BE49-F238E27FC236}">
                <a16:creationId xmlns:a16="http://schemas.microsoft.com/office/drawing/2014/main" id="{73231E2F-21EB-DB4C-A41C-015F9BEDBBA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0534356" y="6239504"/>
            <a:ext cx="1551873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2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>
    <p:fade/>
  </p:transition>
  <p:hf hdr="0" ftr="0" dt="0"/>
  <p:txStyles>
    <p:titleStyle>
      <a:lvl1pPr algn="l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lang="en-US"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9pPr>
    </p:titleStyle>
    <p:bodyStyle>
      <a:lvl1pPr marL="2286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319088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tabLst/>
        <a:defRPr lang="en-US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88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7575" indent="-230188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tabLst/>
        <a:defRPr lang="en-US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>
          <p15:clr>
            <a:srgbClr val="F26B43"/>
          </p15:clr>
        </p15:guide>
        <p15:guide id="2" pos="7520">
          <p15:clr>
            <a:srgbClr val="F26B43"/>
          </p15:clr>
        </p15:guide>
        <p15:guide id="3" orient="horz" pos="4224">
          <p15:clr>
            <a:srgbClr val="F26B43"/>
          </p15:clr>
        </p15:guide>
        <p15:guide id="4" orient="horz" pos="864">
          <p15:clr>
            <a:srgbClr val="F26B43"/>
          </p15:clr>
        </p15:guide>
        <p15:guide id="5" pos="96">
          <p15:clr>
            <a:srgbClr val="F26B43"/>
          </p15:clr>
        </p15:guide>
        <p15:guide id="6" pos="477" userDrawn="1">
          <p15:clr>
            <a:srgbClr val="F26B43"/>
          </p15:clr>
        </p15:guide>
        <p15:guide id="7" pos="7299" userDrawn="1">
          <p15:clr>
            <a:srgbClr val="F26B43"/>
          </p15:clr>
        </p15:guide>
        <p15:guide id="8" orient="horz" pos="4108" userDrawn="1">
          <p15:clr>
            <a:srgbClr val="F26B43"/>
          </p15:clr>
        </p15:guide>
        <p15:guide id="9" orient="horz" pos="91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Cliquez</a:t>
            </a:r>
            <a:r>
              <a:rPr lang="en-GB" dirty="0"/>
              <a:t> et </a:t>
            </a:r>
            <a:r>
              <a:rPr lang="en-GB" dirty="0" err="1"/>
              <a:t>modifiez</a:t>
            </a:r>
            <a:r>
              <a:rPr lang="en-GB" dirty="0"/>
              <a:t>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err="1"/>
              <a:t>Cliquez</a:t>
            </a:r>
            <a:r>
              <a:rPr lang="en-GB" dirty="0"/>
              <a:t> pour 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Cinquième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C0B4C-DAA4-5640-ABAE-F20281C31BC6}" type="datetimeFigureOut">
              <a:rPr lang="en-GB" smtClean="0"/>
              <a:t>25/04/2025</a:t>
            </a:fld>
            <a:endParaRPr lang="en-GB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B5BE-403C-4E43-8A14-BC0F87D015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46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AD9D86-07B8-40E7-B850-5BA44EF48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4FACAD-F757-4FE6-9388-D6735BF54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091EF-CA48-4978-A048-40AD18A3E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E6090-8D92-435A-897E-07A3FDBF523C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0004C-BCB9-4E90-8FD0-FA013C769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DC073-C91A-4C2B-8E67-B375A73D1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4E8EA-BE94-4746-9163-468336377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96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109A-9345-4019-8AF1-638D3EDA54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Does </a:t>
            </a:r>
            <a:r>
              <a:rPr lang="en-GB" dirty="0" err="1"/>
              <a:t>Evolocumab</a:t>
            </a:r>
            <a:r>
              <a:rPr lang="en-GB" dirty="0"/>
              <a:t> Use in Europe Match the 2019 ESC/EAS Lipid Guidelines? </a:t>
            </a:r>
            <a:br>
              <a:rPr lang="en-GB" dirty="0"/>
            </a:br>
            <a:r>
              <a:rPr lang="en-GB" dirty="0"/>
              <a:t>Results from the HEYMANS Study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E9A404-3BC9-4AB1-9469-C88874FB9904}"/>
              </a:ext>
            </a:extLst>
          </p:cNvPr>
          <p:cNvSpPr/>
          <p:nvPr/>
        </p:nvSpPr>
        <p:spPr>
          <a:xfrm>
            <a:off x="662517" y="6482485"/>
            <a:ext cx="213552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1050" dirty="0">
                <a:solidFill>
                  <a:srgbClr val="555555"/>
                </a:solidFill>
                <a:latin typeface="Arial" panose="020B0604020202020204" pitchFamily="34" charset="0"/>
              </a:rPr>
              <a:t>SC-AT-AMG145-01086 Apr2025</a:t>
            </a:r>
            <a:endParaRPr lang="de-AT" sz="1050" dirty="0"/>
          </a:p>
        </p:txBody>
      </p:sp>
    </p:spTree>
    <p:extLst>
      <p:ext uri="{BB962C8B-B14F-4D97-AF65-F5344CB8AC3E}">
        <p14:creationId xmlns:p14="http://schemas.microsoft.com/office/powerpoint/2010/main" val="407184263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7C6B79-EC4A-4D80-862F-452ECD2F2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Potential Risk Reduction Could Be Achieved with </a:t>
            </a:r>
            <a:r>
              <a:rPr lang="en-US" dirty="0" err="1"/>
              <a:t>Evolocumab</a:t>
            </a:r>
            <a:r>
              <a:rPr lang="en-US" dirty="0"/>
              <a:t> Treatment? A Simulation Based on Observational Data from a Cohort of Users in 10 European Countries</a:t>
            </a:r>
            <a:endParaRPr lang="en-US" sz="3200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A363B6F6-DFC1-4F7D-AC67-02255E6EBA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1800" dirty="0"/>
              <a:t>KK Ray</a:t>
            </a:r>
            <a:r>
              <a:rPr lang="en-GB" sz="1800" baseline="30000" dirty="0"/>
              <a:t>1</a:t>
            </a:r>
            <a:r>
              <a:rPr lang="en-GB" sz="1800" dirty="0"/>
              <a:t>, I Bridges</a:t>
            </a:r>
            <a:r>
              <a:rPr lang="en-GB" sz="1800" baseline="30000" dirty="0"/>
              <a:t>2</a:t>
            </a:r>
            <a:r>
              <a:rPr lang="en-GB" sz="1800" dirty="0"/>
              <a:t>, E Bruckert</a:t>
            </a:r>
            <a:r>
              <a:rPr lang="en-GB" sz="1800" baseline="30000" dirty="0"/>
              <a:t>3 </a:t>
            </a:r>
            <a:r>
              <a:rPr lang="en-GB" sz="1800" dirty="0"/>
              <a:t>, B Van Hout</a:t>
            </a:r>
            <a:r>
              <a:rPr lang="en-GB" sz="1800" baseline="30000" dirty="0"/>
              <a:t>4 </a:t>
            </a:r>
            <a:r>
              <a:rPr lang="en-GB" sz="1800" dirty="0"/>
              <a:t>, M Sibartie</a:t>
            </a:r>
            <a:r>
              <a:rPr lang="en-GB" sz="1800" baseline="30000" dirty="0"/>
              <a:t>5</a:t>
            </a:r>
            <a:r>
              <a:rPr lang="en-GB" sz="1800" dirty="0"/>
              <a:t>, </a:t>
            </a:r>
            <a:r>
              <a:rPr lang="en-GB" sz="1800" i="0" u="none" strike="noStrike" baseline="0" dirty="0"/>
              <a:t>G Villa</a:t>
            </a:r>
            <a:r>
              <a:rPr lang="en-GB" sz="1800" i="0" u="none" strike="noStrike" baseline="30000" dirty="0"/>
              <a:t>5</a:t>
            </a:r>
          </a:p>
          <a:p>
            <a:pPr algn="l">
              <a:lnSpc>
                <a:spcPct val="100000"/>
              </a:lnSpc>
            </a:pPr>
            <a:r>
              <a:rPr lang="en-GB" sz="1200" i="0" u="none" strike="noStrike" baseline="30000" dirty="0">
                <a:latin typeface="+mj-lt"/>
              </a:rPr>
              <a:t>1</a:t>
            </a:r>
            <a:r>
              <a:rPr lang="en-GB" sz="1200" i="0" u="none" strike="noStrike" baseline="0" dirty="0">
                <a:latin typeface="+mj-lt"/>
              </a:rPr>
              <a:t>Imperial College London, London, UK; </a:t>
            </a:r>
            <a:r>
              <a:rPr lang="en-GB" sz="1200" i="0" u="none" strike="noStrike" baseline="30000" dirty="0">
                <a:latin typeface="+mj-lt"/>
              </a:rPr>
              <a:t>2</a:t>
            </a:r>
            <a:r>
              <a:rPr lang="en-GB" sz="1200" i="0" u="none" strike="noStrike" baseline="0" dirty="0">
                <a:latin typeface="+mj-lt"/>
              </a:rPr>
              <a:t>Amgen Ltd, Uxbridge, UK; </a:t>
            </a:r>
            <a:r>
              <a:rPr lang="en-GB" sz="1200" i="0" u="none" strike="noStrike" baseline="30000" dirty="0">
                <a:latin typeface="+mj-lt"/>
              </a:rPr>
              <a:t>3</a:t>
            </a:r>
            <a:r>
              <a:rPr lang="en-GB" sz="1200" i="0" u="none" strike="noStrike" baseline="0" dirty="0">
                <a:latin typeface="+mj-lt"/>
              </a:rPr>
              <a:t>Hôpital </a:t>
            </a:r>
            <a:r>
              <a:rPr lang="en-GB" sz="1200" i="0" u="none" strike="noStrike" baseline="0" dirty="0" err="1">
                <a:latin typeface="+mj-lt"/>
              </a:rPr>
              <a:t>Pitié</a:t>
            </a:r>
            <a:r>
              <a:rPr lang="en-GB" sz="1200" i="0" u="none" strike="noStrike" baseline="0" dirty="0">
                <a:latin typeface="+mj-lt"/>
              </a:rPr>
              <a:t> </a:t>
            </a:r>
            <a:r>
              <a:rPr lang="en-GB" sz="1200" i="0" u="none" strike="noStrike" baseline="0" dirty="0" err="1">
                <a:latin typeface="+mj-lt"/>
              </a:rPr>
              <a:t>Salpêtrière</a:t>
            </a:r>
            <a:r>
              <a:rPr lang="en-GB" sz="1200" i="0" u="none" strike="noStrike" baseline="0" dirty="0">
                <a:latin typeface="+mj-lt"/>
              </a:rPr>
              <a:t>, Paris, France; </a:t>
            </a:r>
            <a:r>
              <a:rPr lang="en-GB" sz="1200" i="0" u="none" strike="noStrike" baseline="30000" dirty="0">
                <a:latin typeface="+mj-lt"/>
              </a:rPr>
              <a:t>4</a:t>
            </a:r>
            <a:r>
              <a:rPr lang="en-GB" sz="1200" i="0" u="none" strike="noStrike" baseline="0" dirty="0">
                <a:latin typeface="+mj-lt"/>
              </a:rPr>
              <a:t>University of Sheffield, Sheffield, UK; </a:t>
            </a:r>
            <a:br>
              <a:rPr lang="en-GB" sz="1200" dirty="0">
                <a:latin typeface="+mj-lt"/>
              </a:rPr>
            </a:br>
            <a:r>
              <a:rPr lang="en-GB" sz="1200" i="0" u="none" strike="noStrike" baseline="30000" dirty="0">
                <a:latin typeface="+mj-lt"/>
              </a:rPr>
              <a:t>5</a:t>
            </a:r>
            <a:r>
              <a:rPr lang="en-GB" sz="1200" i="0" u="none" strike="noStrike" baseline="0" dirty="0">
                <a:latin typeface="+mj-lt"/>
              </a:rPr>
              <a:t>Amgen (Europe) GmbH, </a:t>
            </a:r>
            <a:r>
              <a:rPr lang="en-GB" sz="1200" i="0" u="none" strike="noStrike" baseline="0" dirty="0" err="1">
                <a:latin typeface="+mj-lt"/>
              </a:rPr>
              <a:t>Rotkreuz</a:t>
            </a:r>
            <a:r>
              <a:rPr lang="en-GB" sz="1200" i="0" u="none" strike="noStrike" baseline="0" dirty="0">
                <a:latin typeface="+mj-lt"/>
              </a:rPr>
              <a:t>, Switzerland</a:t>
            </a:r>
            <a:endParaRPr lang="en-US" sz="12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8533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AD75FD-2986-4F36-8D89-44EE2CFED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355" y="1382110"/>
            <a:ext cx="109258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+mj-lt"/>
              </a:rPr>
              <a:t>The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+mj-lt"/>
              </a:rPr>
              <a:t>FOURIER</a:t>
            </a:r>
            <a:r>
              <a:rPr lang="en-US" b="0" i="0" u="none" strike="noStrike" baseline="30000" dirty="0" err="1">
                <a:solidFill>
                  <a:srgbClr val="000000"/>
                </a:solidFill>
                <a:latin typeface="+mj-lt"/>
              </a:rPr>
              <a:t>a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+mj-lt"/>
              </a:rPr>
              <a:t> trial enrolled patients at very high cardiovascular (CV) risk with a mean low-density lipoprotein cholesterol (LDL-C) of 2.5 mmol/L, and demonstrated that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+mj-lt"/>
              </a:rPr>
              <a:t>evolocumab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+mj-lt"/>
              </a:rPr>
              <a:t> reduced major CV events by 1.5% in absolute terms over 2.2 years.</a:t>
            </a:r>
            <a:r>
              <a:rPr lang="en-US" b="0" i="0" u="none" strike="noStrike" baseline="30000" dirty="0">
                <a:solidFill>
                  <a:srgbClr val="000000"/>
                </a:solidFill>
                <a:latin typeface="+mj-lt"/>
              </a:rPr>
              <a:t>1</a:t>
            </a:r>
          </a:p>
          <a:p>
            <a:pPr algn="l">
              <a:spcBef>
                <a:spcPts val="6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+mj-lt"/>
              </a:rPr>
              <a:t>More research is necessary to further understand the potential benefits of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+mj-lt"/>
              </a:rPr>
              <a:t>evolocumab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+mj-lt"/>
              </a:rPr>
              <a:t> in a real-world setting.</a:t>
            </a:r>
          </a:p>
          <a:p>
            <a:pPr>
              <a:spcBef>
                <a:spcPts val="600"/>
              </a:spcBef>
            </a:pPr>
            <a:r>
              <a:rPr lang="en-US" dirty="0"/>
              <a:t>Simulate baseline CV risk and assess potential CV risk reduction among a large European cohort of </a:t>
            </a:r>
            <a:r>
              <a:rPr lang="en-US" dirty="0" err="1"/>
              <a:t>evolocumab</a:t>
            </a:r>
            <a:r>
              <a:rPr lang="en-US" dirty="0"/>
              <a:t> users.</a:t>
            </a:r>
            <a:endParaRPr lang="en-US" dirty="0">
              <a:cs typeface="Arial" panose="020B0604020202020204" pitchFamily="34" charset="0"/>
            </a:endParaRPr>
          </a:p>
          <a:p>
            <a:pPr algn="l">
              <a:spcBef>
                <a:spcPts val="600"/>
              </a:spcBef>
            </a:pP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and Purpose</a:t>
            </a:r>
            <a:endParaRPr lang="en-IN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5D6D6B-136F-408F-9307-17AB97B0007F}"/>
              </a:ext>
            </a:extLst>
          </p:cNvPr>
          <p:cNvSpPr/>
          <p:nvPr/>
        </p:nvSpPr>
        <p:spPr>
          <a:xfrm>
            <a:off x="666383" y="6251179"/>
            <a:ext cx="10034770" cy="33855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en-US" sz="800" dirty="0" err="1"/>
              <a:t>a.FOURIER</a:t>
            </a:r>
            <a:r>
              <a:rPr lang="en-US" sz="800" dirty="0"/>
              <a:t>: Further cardiovascular </a:t>
            </a:r>
            <a:r>
              <a:rPr lang="en-US" sz="800" dirty="0" err="1"/>
              <a:t>OUtcomes</a:t>
            </a:r>
            <a:r>
              <a:rPr lang="en-US" sz="800" dirty="0"/>
              <a:t> Research with PCSK9 Inhibition in subjects with Elevated Risk</a:t>
            </a:r>
            <a:endParaRPr lang="en-GB" sz="800" b="0" i="0" u="none" strike="noStrike" baseline="0" dirty="0">
              <a:latin typeface="+mj-lt"/>
            </a:endParaRPr>
          </a:p>
          <a:p>
            <a:pPr marR="0" lvl="0" algn="l" defTabSz="914400" rtl="0" eaLnBrk="1" fontAlgn="auto" latinLnBrk="0" hangingPunct="1">
              <a:buClrTx/>
              <a:buSzTx/>
              <a:tabLst/>
              <a:defRPr/>
            </a:pPr>
            <a:r>
              <a:rPr lang="en-GB" sz="800" b="0" i="0" u="none" strike="noStrike" baseline="0" dirty="0">
                <a:latin typeface="+mj-lt"/>
              </a:rPr>
              <a:t>1. </a:t>
            </a:r>
            <a:r>
              <a:rPr lang="en-GB" sz="800" b="0" i="0" u="none" strike="noStrike" baseline="0" dirty="0" err="1">
                <a:latin typeface="+mj-lt"/>
              </a:rPr>
              <a:t>Sabatine</a:t>
            </a:r>
            <a:r>
              <a:rPr lang="en-GB" sz="800" b="0" i="0" u="none" strike="noStrike" baseline="0" dirty="0">
                <a:latin typeface="+mj-lt"/>
              </a:rPr>
              <a:t> MS </a:t>
            </a:r>
            <a:r>
              <a:rPr lang="en-GB" sz="800" b="0" u="none" strike="noStrike" baseline="0" dirty="0">
                <a:latin typeface="+mj-lt"/>
              </a:rPr>
              <a:t>et al</a:t>
            </a:r>
            <a:r>
              <a:rPr lang="en-GB" sz="800" b="0" i="1" u="none" strike="noStrike" baseline="0" dirty="0">
                <a:latin typeface="+mj-lt"/>
              </a:rPr>
              <a:t>. Am Heart J </a:t>
            </a:r>
            <a:r>
              <a:rPr lang="en-GB" sz="800" b="0" i="0" u="none" strike="noStrike" baseline="0" dirty="0">
                <a:latin typeface="+mj-lt"/>
              </a:rPr>
              <a:t>2016;173:94–101.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77585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61356" y="1382110"/>
            <a:ext cx="10826496" cy="428783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200" dirty="0">
                <a:solidFill>
                  <a:srgbClr val="000000"/>
                </a:solidFill>
              </a:rPr>
              <a:t>We used interim data from </a:t>
            </a:r>
            <a:r>
              <a:rPr lang="en-US" sz="2200" dirty="0" err="1">
                <a:solidFill>
                  <a:srgbClr val="000000"/>
                </a:solidFill>
              </a:rPr>
              <a:t>HEYMANS,</a:t>
            </a:r>
            <a:r>
              <a:rPr lang="en-US" sz="2200" baseline="30000" dirty="0" err="1">
                <a:solidFill>
                  <a:srgbClr val="000000"/>
                </a:solidFill>
              </a:rPr>
              <a:t>a</a:t>
            </a:r>
            <a:r>
              <a:rPr lang="en-US" sz="2200" dirty="0">
                <a:solidFill>
                  <a:srgbClr val="000000"/>
                </a:solidFill>
              </a:rPr>
              <a:t> an observational study of patients initiating </a:t>
            </a:r>
            <a:r>
              <a:rPr lang="en-US" sz="2200" dirty="0" err="1">
                <a:solidFill>
                  <a:srgbClr val="000000"/>
                </a:solidFill>
              </a:rPr>
              <a:t>evolocumab</a:t>
            </a:r>
            <a:r>
              <a:rPr lang="en-US" sz="2200" dirty="0">
                <a:solidFill>
                  <a:srgbClr val="000000"/>
                </a:solidFill>
              </a:rPr>
              <a:t> across 10 European countries.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Data </a:t>
            </a:r>
            <a:r>
              <a:rPr lang="en-US" sz="2200" dirty="0" err="1">
                <a:solidFill>
                  <a:srgbClr val="000000"/>
                </a:solidFill>
              </a:rPr>
              <a:t>analysed</a:t>
            </a:r>
            <a:r>
              <a:rPr lang="en-US" sz="2200" dirty="0">
                <a:solidFill>
                  <a:srgbClr val="000000"/>
                </a:solidFill>
              </a:rPr>
              <a:t> were from August 2015, with follow-up until October 2019.</a:t>
            </a:r>
            <a:r>
              <a:rPr lang="en-US" sz="2200" baseline="30000" dirty="0">
                <a:solidFill>
                  <a:srgbClr val="000000"/>
                </a:solidFill>
              </a:rPr>
              <a:t>2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For each included patient, we:</a:t>
            </a:r>
          </a:p>
          <a:p>
            <a:pPr marL="547200" indent="-320400">
              <a:buFont typeface="Arial" panose="020B0604020202020204" pitchFamily="34" charset="0"/>
              <a:buChar char="−"/>
            </a:pPr>
            <a:r>
              <a:rPr lang="en-US" sz="2000" dirty="0">
                <a:solidFill>
                  <a:srgbClr val="000000"/>
                </a:solidFill>
              </a:rPr>
              <a:t>estimated baseline 10-year CV risk, using three different methods</a:t>
            </a:r>
          </a:p>
          <a:p>
            <a:pPr marL="915300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</a:rPr>
              <a:t>prediction using </a:t>
            </a:r>
            <a:r>
              <a:rPr lang="en-US" sz="1800" dirty="0" err="1">
                <a:solidFill>
                  <a:srgbClr val="000000"/>
                </a:solidFill>
              </a:rPr>
              <a:t>REduction</a:t>
            </a:r>
            <a:r>
              <a:rPr lang="en-US" sz="1800" dirty="0">
                <a:solidFill>
                  <a:srgbClr val="000000"/>
                </a:solidFill>
              </a:rPr>
              <a:t> of Atherothrombosis for Continued Health </a:t>
            </a:r>
            <a:r>
              <a:rPr lang="en-GB" sz="1800" dirty="0">
                <a:solidFill>
                  <a:srgbClr val="000000"/>
                </a:solidFill>
              </a:rPr>
              <a:t>(REACH) equation</a:t>
            </a:r>
            <a:r>
              <a:rPr lang="en-GB" sz="1800" baseline="30000" dirty="0">
                <a:solidFill>
                  <a:srgbClr val="000000"/>
                </a:solidFill>
              </a:rPr>
              <a:t>3</a:t>
            </a:r>
          </a:p>
          <a:p>
            <a:pPr marL="915300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</a:rPr>
              <a:t>simulation based on FOURIER trial</a:t>
            </a:r>
            <a:r>
              <a:rPr lang="en-US" sz="1800" baseline="30000" dirty="0">
                <a:solidFill>
                  <a:srgbClr val="000000"/>
                </a:solidFill>
              </a:rPr>
              <a:t>1</a:t>
            </a:r>
          </a:p>
          <a:p>
            <a:pPr marL="915300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</a:rPr>
              <a:t>simulation based on FOURIER-like observational data</a:t>
            </a:r>
            <a:r>
              <a:rPr lang="en-US" sz="1800" baseline="30000" dirty="0">
                <a:solidFill>
                  <a:srgbClr val="000000"/>
                </a:solidFill>
              </a:rPr>
              <a:t>4</a:t>
            </a:r>
          </a:p>
          <a:p>
            <a:pPr marL="547200" indent="-320400">
              <a:buFont typeface="Arial" panose="020B0604020202020204" pitchFamily="34" charset="0"/>
              <a:buChar char="−"/>
            </a:pPr>
            <a:r>
              <a:rPr lang="en-US" sz="2000" dirty="0">
                <a:solidFill>
                  <a:srgbClr val="000000"/>
                </a:solidFill>
              </a:rPr>
              <a:t>calculated the absolute LDL-C reduction with </a:t>
            </a:r>
            <a:r>
              <a:rPr lang="en-US" sz="2000" dirty="0" err="1">
                <a:solidFill>
                  <a:srgbClr val="000000"/>
                </a:solidFill>
              </a:rPr>
              <a:t>evolocumab</a:t>
            </a:r>
            <a:r>
              <a:rPr lang="en-US" sz="2000" dirty="0">
                <a:solidFill>
                  <a:srgbClr val="000000"/>
                </a:solidFill>
              </a:rPr>
              <a:t> treatment</a:t>
            </a:r>
          </a:p>
          <a:p>
            <a:pPr marL="547200" indent="-320400">
              <a:buFont typeface="Arial" panose="020B0604020202020204" pitchFamily="34" charset="0"/>
              <a:buChar char="−"/>
            </a:pPr>
            <a:r>
              <a:rPr lang="en-US" sz="2000" dirty="0">
                <a:solidFill>
                  <a:srgbClr val="000000"/>
                </a:solidFill>
              </a:rPr>
              <a:t>simulated the relative risk reduction (RRR), using random sampling from the probability distribution of the rate ratio per 1 mmol/L (from the key secondary endpoint in FOURIER)</a:t>
            </a:r>
            <a:r>
              <a:rPr lang="en-US" sz="2000" baseline="30000" dirty="0">
                <a:solidFill>
                  <a:srgbClr val="000000"/>
                </a:solidFill>
              </a:rPr>
              <a:t>1</a:t>
            </a:r>
          </a:p>
          <a:p>
            <a:pPr marL="547200" indent="-320400">
              <a:buFont typeface="Arial" panose="020B0604020202020204" pitchFamily="34" charset="0"/>
              <a:buChar char="−"/>
            </a:pPr>
            <a:r>
              <a:rPr lang="en-US" sz="2000" dirty="0">
                <a:solidFill>
                  <a:srgbClr val="000000"/>
                </a:solidFill>
              </a:rPr>
              <a:t>calculated the absolute risk reduction (ARR).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8D913C-B2F0-4A0F-B06E-856D0721A2D3}"/>
              </a:ext>
            </a:extLst>
          </p:cNvPr>
          <p:cNvSpPr txBox="1"/>
          <p:nvPr/>
        </p:nvSpPr>
        <p:spPr>
          <a:xfrm>
            <a:off x="753728" y="6215988"/>
            <a:ext cx="995454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r>
              <a:rPr lang="en-US" sz="800" b="0" i="0" u="none" strike="noStrike" dirty="0" err="1">
                <a:latin typeface="+mj-lt"/>
              </a:rPr>
              <a:t>a.</a:t>
            </a:r>
            <a:r>
              <a:rPr lang="en-US" sz="800" b="0" i="0" u="none" strike="noStrike" baseline="0" dirty="0" err="1">
                <a:latin typeface="+mj-lt"/>
              </a:rPr>
              <a:t>HEYMANS</a:t>
            </a:r>
            <a:r>
              <a:rPr lang="en-US" sz="800" b="0" i="0" u="none" strike="noStrike" baseline="0" dirty="0">
                <a:latin typeface="+mj-lt"/>
              </a:rPr>
              <a:t>: </a:t>
            </a:r>
            <a:r>
              <a:rPr lang="en-US" sz="800" b="0" i="0" u="none" strike="noStrike" baseline="0" dirty="0" err="1">
                <a:latin typeface="+mj-lt"/>
              </a:rPr>
              <a:t>cHaractEristics</a:t>
            </a:r>
            <a:r>
              <a:rPr lang="en-US" sz="800" b="0" i="0" u="none" strike="noStrike" baseline="0" dirty="0">
                <a:latin typeface="+mj-lt"/>
              </a:rPr>
              <a:t> of </a:t>
            </a:r>
            <a:r>
              <a:rPr lang="en-US" sz="800" b="0" i="0" u="none" strike="noStrike" baseline="0" dirty="0" err="1">
                <a:latin typeface="+mj-lt"/>
              </a:rPr>
              <a:t>hYperlipidaeMic</a:t>
            </a:r>
            <a:r>
              <a:rPr lang="en-US" sz="800" b="0" i="0" u="none" strike="noStrike" baseline="0" dirty="0">
                <a:latin typeface="+mj-lt"/>
              </a:rPr>
              <a:t> </a:t>
            </a:r>
            <a:r>
              <a:rPr lang="en-US" sz="800" b="0" i="0" u="none" strike="noStrike" baseline="0" dirty="0" err="1">
                <a:latin typeface="+mj-lt"/>
              </a:rPr>
              <a:t>pAtieNts</a:t>
            </a:r>
            <a:r>
              <a:rPr lang="en-US" sz="800" b="0" i="0" u="none" strike="noStrike" baseline="0" dirty="0">
                <a:latin typeface="+mj-lt"/>
              </a:rPr>
              <a:t> at initiation of </a:t>
            </a:r>
            <a:r>
              <a:rPr lang="en-US" sz="800" b="0" i="0" u="none" strike="noStrike" baseline="0" dirty="0" err="1">
                <a:latin typeface="+mj-lt"/>
              </a:rPr>
              <a:t>evolocumab</a:t>
            </a:r>
            <a:r>
              <a:rPr lang="en-US" sz="800" b="0" i="0" u="none" strike="noStrike" baseline="0" dirty="0">
                <a:latin typeface="+mj-lt"/>
              </a:rPr>
              <a:t> and treatment patterns.</a:t>
            </a:r>
          </a:p>
          <a:p>
            <a:r>
              <a:rPr lang="en-GB" sz="800" dirty="0">
                <a:latin typeface="+mj-lt"/>
              </a:rPr>
              <a:t>1. </a:t>
            </a:r>
            <a:r>
              <a:rPr lang="en-GB" sz="800" dirty="0" err="1">
                <a:latin typeface="+mj-lt"/>
              </a:rPr>
              <a:t>Sabatine</a:t>
            </a:r>
            <a:r>
              <a:rPr lang="en-GB" sz="800" dirty="0">
                <a:latin typeface="+mj-lt"/>
              </a:rPr>
              <a:t> MS et al</a:t>
            </a:r>
            <a:r>
              <a:rPr lang="en-GB" sz="800" i="1" dirty="0">
                <a:latin typeface="+mj-lt"/>
              </a:rPr>
              <a:t>. Am Heart J </a:t>
            </a:r>
            <a:r>
              <a:rPr lang="en-GB" sz="800" dirty="0">
                <a:latin typeface="+mj-lt"/>
              </a:rPr>
              <a:t>2016;173:94–101. 2. </a:t>
            </a:r>
            <a:r>
              <a:rPr lang="en-US" sz="800" b="0" i="0" u="none" strike="noStrike" baseline="0" dirty="0">
                <a:latin typeface="+mj-lt"/>
              </a:rPr>
              <a:t>Ray KK </a:t>
            </a:r>
            <a:r>
              <a:rPr lang="en-US" sz="800" b="0" u="none" strike="noStrike" baseline="0" dirty="0">
                <a:latin typeface="+mj-lt"/>
              </a:rPr>
              <a:t>et al. </a:t>
            </a:r>
            <a:r>
              <a:rPr lang="en-US" sz="800" b="0" i="0" u="none" strike="noStrike" baseline="0" dirty="0">
                <a:latin typeface="+mj-lt"/>
              </a:rPr>
              <a:t>Oral presentation presented at the ESC Congress 2020, 29 August–1 September 2020, online.</a:t>
            </a:r>
            <a:r>
              <a:rPr lang="en-US" sz="800" dirty="0">
                <a:latin typeface="+mj-lt"/>
              </a:rPr>
              <a:t> </a:t>
            </a:r>
            <a:r>
              <a:rPr lang="da-DK" sz="800" dirty="0">
                <a:latin typeface="+mj-lt"/>
              </a:rPr>
              <a:t>3. Wilson PWF et al</a:t>
            </a:r>
            <a:r>
              <a:rPr lang="da-DK" sz="800" i="1" dirty="0">
                <a:latin typeface="+mj-lt"/>
              </a:rPr>
              <a:t>. Am J Med </a:t>
            </a:r>
            <a:r>
              <a:rPr lang="da-DK" sz="800" dirty="0">
                <a:latin typeface="+mj-lt"/>
              </a:rPr>
              <a:t>2012;125:695–703.e1. </a:t>
            </a:r>
            <a:r>
              <a:rPr lang="en-US" sz="800" dirty="0">
                <a:latin typeface="+mj-lt"/>
              </a:rPr>
              <a:t>4. Lindh M et al. </a:t>
            </a:r>
            <a:r>
              <a:rPr lang="en-US" sz="800" i="1" dirty="0">
                <a:latin typeface="+mj-lt"/>
              </a:rPr>
              <a:t>Eur Heart J Qual Care Clin Outcomes </a:t>
            </a:r>
            <a:r>
              <a:rPr lang="en-US" sz="800" dirty="0">
                <a:latin typeface="+mj-lt"/>
              </a:rPr>
              <a:t>2019;5:225–32.</a:t>
            </a:r>
            <a:endParaRPr lang="en-GB" sz="800" b="1" dirty="0">
              <a:latin typeface="+mj-lt"/>
            </a:endParaRPr>
          </a:p>
          <a:p>
            <a:pPr lvl="0"/>
            <a:r>
              <a:rPr lang="en-US" sz="8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1872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42AA4-2C0E-44F1-9877-849F7B93C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355" y="1382110"/>
            <a:ext cx="11062072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i="0" u="none" strike="noStrike" baseline="0" dirty="0">
                <a:latin typeface="+mj-lt"/>
              </a:rPr>
              <a:t>Our analysis included 799 patients initiating </a:t>
            </a:r>
            <a:r>
              <a:rPr lang="en-US" i="0" u="none" strike="noStrike" baseline="0" dirty="0" err="1">
                <a:latin typeface="+mj-lt"/>
              </a:rPr>
              <a:t>evolocumab</a:t>
            </a:r>
            <a:r>
              <a:rPr lang="en-US" i="0" u="none" strike="noStrike" baseline="0" dirty="0">
                <a:latin typeface="+mj-lt"/>
              </a:rPr>
              <a:t> in clinical practice as per local reimbursement criteria, with up to 18 months of </a:t>
            </a:r>
            <a:r>
              <a:rPr lang="en-GB" i="0" u="none" strike="noStrike" baseline="0" dirty="0">
                <a:latin typeface="+mj-lt"/>
              </a:rPr>
              <a:t>follow-up.</a:t>
            </a:r>
          </a:p>
          <a:p>
            <a:pPr algn="l"/>
            <a:r>
              <a:rPr lang="en-US" i="0" u="none" strike="noStrike" baseline="0" dirty="0">
                <a:latin typeface="+mj-lt"/>
              </a:rPr>
              <a:t>Mean (standard deviation [SD]) baseline LDL-C was 3.8 (1.4) mmol/L, with a mean (SD) absolute reduction of 2.1 (1.2) mmol/L during </a:t>
            </a:r>
            <a:r>
              <a:rPr lang="en-GB" i="0" u="none" strike="noStrike" baseline="0" dirty="0" err="1">
                <a:latin typeface="+mj-lt"/>
              </a:rPr>
              <a:t>evolocumab</a:t>
            </a:r>
            <a:r>
              <a:rPr lang="en-GB" i="0" u="none" strike="noStrike" baseline="0" dirty="0">
                <a:latin typeface="+mj-lt"/>
              </a:rPr>
              <a:t> treatment.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1486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58C18F-2F27-4B9A-861C-C8D094F15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strike="noStrike" baseline="0" dirty="0"/>
              <a:t>Simulated Probability </a:t>
            </a:r>
            <a:r>
              <a:rPr lang="en-US" dirty="0"/>
              <a:t>D</a:t>
            </a:r>
            <a:r>
              <a:rPr lang="en-US" u="none" strike="noStrike" baseline="0" dirty="0"/>
              <a:t>istributions for 10-year CV Risk </a:t>
            </a:r>
            <a:r>
              <a:rPr lang="en-US" dirty="0"/>
              <a:t>B</a:t>
            </a:r>
            <a:r>
              <a:rPr lang="en-US" u="none" strike="noStrike" baseline="0" dirty="0"/>
              <a:t>efore and </a:t>
            </a:r>
            <a:r>
              <a:rPr lang="en-US" dirty="0"/>
              <a:t>A</a:t>
            </a:r>
            <a:r>
              <a:rPr lang="en-US" u="none" strike="noStrike" baseline="0" dirty="0"/>
              <a:t>fter </a:t>
            </a:r>
            <a:r>
              <a:rPr lang="en-US" dirty="0" err="1"/>
              <a:t>E</a:t>
            </a:r>
            <a:r>
              <a:rPr lang="en-US" u="none" strike="noStrike" baseline="0" dirty="0" err="1"/>
              <a:t>volocumab</a:t>
            </a:r>
            <a:r>
              <a:rPr lang="en-US" u="none" strike="noStrike" baseline="0" dirty="0"/>
              <a:t> </a:t>
            </a:r>
            <a:r>
              <a:rPr lang="en-US" dirty="0"/>
              <a:t>T</a:t>
            </a:r>
            <a:r>
              <a:rPr lang="en-US" u="none" strike="noStrike" baseline="0" dirty="0"/>
              <a:t>reatment (</a:t>
            </a:r>
            <a:r>
              <a:rPr lang="en-US" dirty="0"/>
              <a:t>Figure 1)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21BE7-9D1C-409E-B5AC-63034A9AB5DF}"/>
              </a:ext>
            </a:extLst>
          </p:cNvPr>
          <p:cNvSpPr txBox="1"/>
          <p:nvPr/>
        </p:nvSpPr>
        <p:spPr>
          <a:xfrm>
            <a:off x="757238" y="6419903"/>
            <a:ext cx="5324168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800" b="0" i="0" u="none" strike="noStrike" baseline="0" dirty="0">
                <a:latin typeface="+mj-lt"/>
              </a:rPr>
              <a:t>CV, cardiovascular; REACH, </a:t>
            </a:r>
            <a:r>
              <a:rPr lang="en-US" sz="800" b="0" i="0" u="none" strike="noStrike" baseline="0" dirty="0" err="1">
                <a:latin typeface="+mj-lt"/>
              </a:rPr>
              <a:t>REduction</a:t>
            </a:r>
            <a:r>
              <a:rPr lang="en-US" sz="800" b="0" i="0" u="none" strike="noStrike" baseline="0" dirty="0">
                <a:latin typeface="+mj-lt"/>
              </a:rPr>
              <a:t> of Atherothrombosis for Continued Health.</a:t>
            </a:r>
            <a:endParaRPr lang="en-GB" sz="800" b="1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53728" y="2180541"/>
            <a:ext cx="10830717" cy="3769127"/>
            <a:chOff x="786802" y="1529633"/>
            <a:chExt cx="10830717" cy="3769127"/>
          </a:xfrm>
        </p:grpSpPr>
        <p:grpSp>
          <p:nvGrpSpPr>
            <p:cNvPr id="8" name="object 64">
              <a:extLst>
                <a:ext uri="{FF2B5EF4-FFF2-40B4-BE49-F238E27FC236}">
                  <a16:creationId xmlns:a16="http://schemas.microsoft.com/office/drawing/2014/main" id="{39FC7CB9-427F-4302-A067-2C5E053E71AB}"/>
                </a:ext>
              </a:extLst>
            </p:cNvPr>
            <p:cNvGrpSpPr/>
            <p:nvPr/>
          </p:nvGrpSpPr>
          <p:grpSpPr>
            <a:xfrm>
              <a:off x="1354600" y="2521919"/>
              <a:ext cx="9827321" cy="2306229"/>
              <a:chOff x="5855420" y="4862269"/>
              <a:chExt cx="8769315" cy="1797050"/>
            </a:xfrm>
          </p:grpSpPr>
          <p:sp>
            <p:nvSpPr>
              <p:cNvPr id="11" name="object 66">
                <a:extLst>
                  <a:ext uri="{FF2B5EF4-FFF2-40B4-BE49-F238E27FC236}">
                    <a16:creationId xmlns:a16="http://schemas.microsoft.com/office/drawing/2014/main" id="{480930D9-10AB-46C1-B8AF-152723FCE44F}"/>
                  </a:ext>
                </a:extLst>
              </p:cNvPr>
              <p:cNvSpPr/>
              <p:nvPr/>
            </p:nvSpPr>
            <p:spPr>
              <a:xfrm>
                <a:off x="12391126" y="5649667"/>
                <a:ext cx="2205990" cy="1009650"/>
              </a:xfrm>
              <a:custGeom>
                <a:avLst/>
                <a:gdLst/>
                <a:ahLst/>
                <a:cxnLst/>
                <a:rect l="l" t="t" r="r" b="b"/>
                <a:pathLst>
                  <a:path w="2205990" h="1009650">
                    <a:moveTo>
                      <a:pt x="779631" y="0"/>
                    </a:moveTo>
                    <a:lnTo>
                      <a:pt x="650346" y="6011"/>
                    </a:lnTo>
                    <a:lnTo>
                      <a:pt x="517139" y="72104"/>
                    </a:lnTo>
                    <a:lnTo>
                      <a:pt x="387854" y="618872"/>
                    </a:lnTo>
                    <a:lnTo>
                      <a:pt x="258569" y="925303"/>
                    </a:lnTo>
                    <a:lnTo>
                      <a:pt x="129284" y="997402"/>
                    </a:lnTo>
                    <a:lnTo>
                      <a:pt x="0" y="1009419"/>
                    </a:lnTo>
                    <a:lnTo>
                      <a:pt x="2205692" y="1009419"/>
                    </a:lnTo>
                    <a:lnTo>
                      <a:pt x="2205692" y="997402"/>
                    </a:lnTo>
                    <a:lnTo>
                      <a:pt x="2076407" y="997402"/>
                    </a:lnTo>
                    <a:lnTo>
                      <a:pt x="1947122" y="991390"/>
                    </a:lnTo>
                    <a:lnTo>
                      <a:pt x="1817837" y="973373"/>
                    </a:lnTo>
                    <a:lnTo>
                      <a:pt x="1684630" y="919291"/>
                    </a:lnTo>
                    <a:lnTo>
                      <a:pt x="1555346" y="913285"/>
                    </a:lnTo>
                    <a:lnTo>
                      <a:pt x="1426061" y="757064"/>
                    </a:lnTo>
                    <a:lnTo>
                      <a:pt x="1296770" y="522739"/>
                    </a:lnTo>
                    <a:lnTo>
                      <a:pt x="1167485" y="432611"/>
                    </a:lnTo>
                    <a:lnTo>
                      <a:pt x="1038200" y="114162"/>
                    </a:lnTo>
                    <a:lnTo>
                      <a:pt x="908915" y="6011"/>
                    </a:lnTo>
                    <a:lnTo>
                      <a:pt x="779631" y="0"/>
                    </a:lnTo>
                    <a:close/>
                  </a:path>
                </a:pathLst>
              </a:custGeom>
              <a:solidFill>
                <a:schemeClr val="accent4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2" name="object 67">
                <a:extLst>
                  <a:ext uri="{FF2B5EF4-FFF2-40B4-BE49-F238E27FC236}">
                    <a16:creationId xmlns:a16="http://schemas.microsoft.com/office/drawing/2014/main" id="{4A025A59-E5C3-4C7B-A14F-AD5231BD20BF}"/>
                  </a:ext>
                </a:extLst>
              </p:cNvPr>
              <p:cNvSpPr/>
              <p:nvPr/>
            </p:nvSpPr>
            <p:spPr>
              <a:xfrm>
                <a:off x="12418745" y="5077488"/>
                <a:ext cx="2205990" cy="1580515"/>
              </a:xfrm>
              <a:custGeom>
                <a:avLst/>
                <a:gdLst/>
                <a:ahLst/>
                <a:cxnLst/>
                <a:rect l="l" t="t" r="r" b="b"/>
                <a:pathLst>
                  <a:path w="2205990" h="1580515">
                    <a:moveTo>
                      <a:pt x="517133" y="0"/>
                    </a:moveTo>
                    <a:lnTo>
                      <a:pt x="387848" y="102145"/>
                    </a:lnTo>
                    <a:lnTo>
                      <a:pt x="258563" y="690965"/>
                    </a:lnTo>
                    <a:lnTo>
                      <a:pt x="129278" y="1466059"/>
                    </a:lnTo>
                    <a:lnTo>
                      <a:pt x="0" y="1580210"/>
                    </a:lnTo>
                    <a:lnTo>
                      <a:pt x="1817772" y="1580210"/>
                    </a:lnTo>
                    <a:lnTo>
                      <a:pt x="1684624" y="1568199"/>
                    </a:lnTo>
                    <a:lnTo>
                      <a:pt x="1426055" y="1568199"/>
                    </a:lnTo>
                    <a:lnTo>
                      <a:pt x="1296770" y="1532146"/>
                    </a:lnTo>
                    <a:lnTo>
                      <a:pt x="1167479" y="1490088"/>
                    </a:lnTo>
                    <a:lnTo>
                      <a:pt x="1038194" y="1411978"/>
                    </a:lnTo>
                    <a:lnTo>
                      <a:pt x="908910" y="1171646"/>
                    </a:lnTo>
                    <a:lnTo>
                      <a:pt x="779625" y="702989"/>
                    </a:lnTo>
                    <a:lnTo>
                      <a:pt x="650340" y="354494"/>
                    </a:lnTo>
                    <a:lnTo>
                      <a:pt x="517133" y="0"/>
                    </a:lnTo>
                    <a:close/>
                  </a:path>
                  <a:path w="2205990" h="1580515">
                    <a:moveTo>
                      <a:pt x="2076401" y="1568199"/>
                    </a:moveTo>
                    <a:lnTo>
                      <a:pt x="1947176" y="1580210"/>
                    </a:lnTo>
                    <a:lnTo>
                      <a:pt x="2205626" y="1580210"/>
                    </a:lnTo>
                    <a:lnTo>
                      <a:pt x="2076401" y="1568199"/>
                    </a:lnTo>
                    <a:close/>
                  </a:path>
                </a:pathLst>
              </a:custGeom>
              <a:solidFill>
                <a:schemeClr val="accent1">
                  <a:alpha val="74899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8">
                <a:extLst>
                  <a:ext uri="{FF2B5EF4-FFF2-40B4-BE49-F238E27FC236}">
                    <a16:creationId xmlns:a16="http://schemas.microsoft.com/office/drawing/2014/main" id="{AA6F709E-AEB1-47CF-9937-518F801132D2}"/>
                  </a:ext>
                </a:extLst>
              </p:cNvPr>
              <p:cNvSpPr/>
              <p:nvPr/>
            </p:nvSpPr>
            <p:spPr>
              <a:xfrm>
                <a:off x="9286233" y="5492971"/>
                <a:ext cx="2214880" cy="1163955"/>
              </a:xfrm>
              <a:custGeom>
                <a:avLst/>
                <a:gdLst/>
                <a:ahLst/>
                <a:cxnLst/>
                <a:rect l="l" t="t" r="r" b="b"/>
                <a:pathLst>
                  <a:path w="2214879" h="1163954">
                    <a:moveTo>
                      <a:pt x="653044" y="0"/>
                    </a:moveTo>
                    <a:lnTo>
                      <a:pt x="519294" y="42201"/>
                    </a:lnTo>
                    <a:lnTo>
                      <a:pt x="389466" y="223084"/>
                    </a:lnTo>
                    <a:lnTo>
                      <a:pt x="259644" y="832053"/>
                    </a:lnTo>
                    <a:lnTo>
                      <a:pt x="129822" y="1115433"/>
                    </a:lnTo>
                    <a:lnTo>
                      <a:pt x="0" y="1163664"/>
                    </a:lnTo>
                    <a:lnTo>
                      <a:pt x="2214850" y="1163664"/>
                    </a:lnTo>
                    <a:lnTo>
                      <a:pt x="2214850" y="1151605"/>
                    </a:lnTo>
                    <a:lnTo>
                      <a:pt x="1691627" y="1151605"/>
                    </a:lnTo>
                    <a:lnTo>
                      <a:pt x="1561805" y="1091315"/>
                    </a:lnTo>
                    <a:lnTo>
                      <a:pt x="1431977" y="1073226"/>
                    </a:lnTo>
                    <a:lnTo>
                      <a:pt x="1302155" y="994847"/>
                    </a:lnTo>
                    <a:lnTo>
                      <a:pt x="1172333" y="789845"/>
                    </a:lnTo>
                    <a:lnTo>
                      <a:pt x="1042511" y="542642"/>
                    </a:lnTo>
                    <a:lnTo>
                      <a:pt x="912688" y="307493"/>
                    </a:lnTo>
                    <a:lnTo>
                      <a:pt x="782866" y="66319"/>
                    </a:lnTo>
                    <a:lnTo>
                      <a:pt x="653044" y="0"/>
                    </a:lnTo>
                    <a:close/>
                  </a:path>
                  <a:path w="2214879" h="1163954">
                    <a:moveTo>
                      <a:pt x="1825383" y="1145581"/>
                    </a:moveTo>
                    <a:lnTo>
                      <a:pt x="1691627" y="1151605"/>
                    </a:lnTo>
                    <a:lnTo>
                      <a:pt x="1955206" y="1151605"/>
                    </a:lnTo>
                    <a:lnTo>
                      <a:pt x="1825383" y="1145581"/>
                    </a:lnTo>
                    <a:close/>
                  </a:path>
                </a:pathLst>
              </a:custGeom>
              <a:solidFill>
                <a:schemeClr val="accent4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4" name="object 69">
                <a:extLst>
                  <a:ext uri="{FF2B5EF4-FFF2-40B4-BE49-F238E27FC236}">
                    <a16:creationId xmlns:a16="http://schemas.microsoft.com/office/drawing/2014/main" id="{623249C1-92FD-4838-BCF6-F9B0C43657C9}"/>
                  </a:ext>
                </a:extLst>
              </p:cNvPr>
              <p:cNvSpPr/>
              <p:nvPr/>
            </p:nvSpPr>
            <p:spPr>
              <a:xfrm>
                <a:off x="9260646" y="4862269"/>
                <a:ext cx="2085339" cy="1797050"/>
              </a:xfrm>
              <a:custGeom>
                <a:avLst/>
                <a:gdLst/>
                <a:ahLst/>
                <a:cxnLst/>
                <a:rect l="l" t="t" r="r" b="b"/>
                <a:pathLst>
                  <a:path w="2085340" h="1797050">
                    <a:moveTo>
                      <a:pt x="389466" y="0"/>
                    </a:moveTo>
                    <a:lnTo>
                      <a:pt x="259638" y="42207"/>
                    </a:lnTo>
                    <a:lnTo>
                      <a:pt x="129816" y="1410873"/>
                    </a:lnTo>
                    <a:lnTo>
                      <a:pt x="0" y="1796752"/>
                    </a:lnTo>
                    <a:lnTo>
                      <a:pt x="1561805" y="1796752"/>
                    </a:lnTo>
                    <a:lnTo>
                      <a:pt x="1431977" y="1784692"/>
                    </a:lnTo>
                    <a:lnTo>
                      <a:pt x="1302149" y="1778669"/>
                    </a:lnTo>
                    <a:lnTo>
                      <a:pt x="1172327" y="1778669"/>
                    </a:lnTo>
                    <a:lnTo>
                      <a:pt x="1042511" y="1730432"/>
                    </a:lnTo>
                    <a:lnTo>
                      <a:pt x="912688" y="1627934"/>
                    </a:lnTo>
                    <a:lnTo>
                      <a:pt x="782860" y="1483223"/>
                    </a:lnTo>
                    <a:lnTo>
                      <a:pt x="653038" y="789845"/>
                    </a:lnTo>
                    <a:lnTo>
                      <a:pt x="519294" y="397937"/>
                    </a:lnTo>
                    <a:lnTo>
                      <a:pt x="389466" y="0"/>
                    </a:lnTo>
                    <a:close/>
                  </a:path>
                  <a:path w="2085340" h="1797050">
                    <a:moveTo>
                      <a:pt x="1955206" y="1784692"/>
                    </a:moveTo>
                    <a:lnTo>
                      <a:pt x="1825383" y="1796752"/>
                    </a:lnTo>
                    <a:lnTo>
                      <a:pt x="2085028" y="1796752"/>
                    </a:lnTo>
                    <a:lnTo>
                      <a:pt x="1955206" y="1784692"/>
                    </a:lnTo>
                    <a:close/>
                  </a:path>
                </a:pathLst>
              </a:custGeom>
              <a:solidFill>
                <a:schemeClr val="accent1">
                  <a:alpha val="74899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70">
                <a:extLst>
                  <a:ext uri="{FF2B5EF4-FFF2-40B4-BE49-F238E27FC236}">
                    <a16:creationId xmlns:a16="http://schemas.microsoft.com/office/drawing/2014/main" id="{AEAA8604-819D-423B-B2A9-8EBF4964E2CB}"/>
                  </a:ext>
                </a:extLst>
              </p:cNvPr>
              <p:cNvSpPr/>
              <p:nvPr/>
            </p:nvSpPr>
            <p:spPr>
              <a:xfrm>
                <a:off x="5949774" y="5649520"/>
                <a:ext cx="2338705" cy="1003935"/>
              </a:xfrm>
              <a:custGeom>
                <a:avLst/>
                <a:gdLst/>
                <a:ahLst/>
                <a:cxnLst/>
                <a:rect l="l" t="t" r="r" b="b"/>
                <a:pathLst>
                  <a:path w="2338704" h="1003934">
                    <a:moveTo>
                      <a:pt x="647456" y="0"/>
                    </a:moveTo>
                    <a:lnTo>
                      <a:pt x="517969" y="126198"/>
                    </a:lnTo>
                    <a:lnTo>
                      <a:pt x="388475" y="240379"/>
                    </a:lnTo>
                    <a:lnTo>
                      <a:pt x="258981" y="618962"/>
                    </a:lnTo>
                    <a:lnTo>
                      <a:pt x="129487" y="955481"/>
                    </a:lnTo>
                    <a:lnTo>
                      <a:pt x="0" y="1003557"/>
                    </a:lnTo>
                    <a:lnTo>
                      <a:pt x="2338696" y="1003557"/>
                    </a:lnTo>
                    <a:lnTo>
                      <a:pt x="2338696" y="967498"/>
                    </a:lnTo>
                    <a:lnTo>
                      <a:pt x="2209202" y="955481"/>
                    </a:lnTo>
                    <a:lnTo>
                      <a:pt x="2079714" y="955481"/>
                    </a:lnTo>
                    <a:lnTo>
                      <a:pt x="1950221" y="949469"/>
                    </a:lnTo>
                    <a:lnTo>
                      <a:pt x="1816805" y="889382"/>
                    </a:lnTo>
                    <a:lnTo>
                      <a:pt x="1687311" y="871347"/>
                    </a:lnTo>
                    <a:lnTo>
                      <a:pt x="1577249" y="769195"/>
                    </a:lnTo>
                    <a:lnTo>
                      <a:pt x="1428329" y="769195"/>
                    </a:lnTo>
                    <a:lnTo>
                      <a:pt x="1169342" y="504787"/>
                    </a:lnTo>
                    <a:lnTo>
                      <a:pt x="1039854" y="468729"/>
                    </a:lnTo>
                    <a:lnTo>
                      <a:pt x="910366" y="258402"/>
                    </a:lnTo>
                    <a:lnTo>
                      <a:pt x="780872" y="216338"/>
                    </a:lnTo>
                    <a:lnTo>
                      <a:pt x="647456" y="0"/>
                    </a:lnTo>
                    <a:close/>
                  </a:path>
                  <a:path w="2338704" h="1003934">
                    <a:moveTo>
                      <a:pt x="1557823" y="751166"/>
                    </a:moveTo>
                    <a:lnTo>
                      <a:pt x="1428329" y="769195"/>
                    </a:lnTo>
                    <a:lnTo>
                      <a:pt x="1577249" y="769195"/>
                    </a:lnTo>
                    <a:lnTo>
                      <a:pt x="1557823" y="751166"/>
                    </a:lnTo>
                    <a:close/>
                  </a:path>
                </a:pathLst>
              </a:custGeom>
              <a:solidFill>
                <a:schemeClr val="accent4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6" name="object 71">
                <a:extLst>
                  <a:ext uri="{FF2B5EF4-FFF2-40B4-BE49-F238E27FC236}">
                    <a16:creationId xmlns:a16="http://schemas.microsoft.com/office/drawing/2014/main" id="{AA821F47-9EC7-44BF-BDD1-3A58EEF2B909}"/>
                  </a:ext>
                </a:extLst>
              </p:cNvPr>
              <p:cNvSpPr/>
              <p:nvPr/>
            </p:nvSpPr>
            <p:spPr>
              <a:xfrm>
                <a:off x="5855420" y="5181259"/>
                <a:ext cx="2468245" cy="1472565"/>
              </a:xfrm>
              <a:custGeom>
                <a:avLst/>
                <a:gdLst/>
                <a:ahLst/>
                <a:cxnLst/>
                <a:rect l="l" t="t" r="r" b="b"/>
                <a:pathLst>
                  <a:path w="2468245" h="1472565">
                    <a:moveTo>
                      <a:pt x="517969" y="0"/>
                    </a:moveTo>
                    <a:lnTo>
                      <a:pt x="388475" y="294454"/>
                    </a:lnTo>
                    <a:lnTo>
                      <a:pt x="258975" y="1177825"/>
                    </a:lnTo>
                    <a:lnTo>
                      <a:pt x="129487" y="1454257"/>
                    </a:lnTo>
                    <a:lnTo>
                      <a:pt x="0" y="1472280"/>
                    </a:lnTo>
                    <a:lnTo>
                      <a:pt x="2468190" y="1472280"/>
                    </a:lnTo>
                    <a:lnTo>
                      <a:pt x="2381803" y="1460257"/>
                    </a:lnTo>
                    <a:lnTo>
                      <a:pt x="1946292" y="1460257"/>
                    </a:lnTo>
                    <a:lnTo>
                      <a:pt x="1752083" y="1406181"/>
                    </a:lnTo>
                    <a:lnTo>
                      <a:pt x="1557823" y="1406181"/>
                    </a:lnTo>
                    <a:lnTo>
                      <a:pt x="1428329" y="1340070"/>
                    </a:lnTo>
                    <a:lnTo>
                      <a:pt x="1298836" y="1267965"/>
                    </a:lnTo>
                    <a:lnTo>
                      <a:pt x="1169348" y="1219895"/>
                    </a:lnTo>
                    <a:lnTo>
                      <a:pt x="1039860" y="1009563"/>
                    </a:lnTo>
                    <a:lnTo>
                      <a:pt x="910366" y="823277"/>
                    </a:lnTo>
                    <a:lnTo>
                      <a:pt x="776950" y="612950"/>
                    </a:lnTo>
                    <a:lnTo>
                      <a:pt x="647462" y="330513"/>
                    </a:lnTo>
                    <a:lnTo>
                      <a:pt x="517969" y="0"/>
                    </a:lnTo>
                    <a:close/>
                  </a:path>
                  <a:path w="2468245" h="1472565">
                    <a:moveTo>
                      <a:pt x="2079708" y="1442233"/>
                    </a:moveTo>
                    <a:lnTo>
                      <a:pt x="1946292" y="1460257"/>
                    </a:lnTo>
                    <a:lnTo>
                      <a:pt x="2209208" y="1460257"/>
                    </a:lnTo>
                    <a:lnTo>
                      <a:pt x="2079708" y="1442233"/>
                    </a:lnTo>
                    <a:close/>
                  </a:path>
                  <a:path w="2468245" h="1472565">
                    <a:moveTo>
                      <a:pt x="2338696" y="1454257"/>
                    </a:moveTo>
                    <a:lnTo>
                      <a:pt x="2209208" y="1460257"/>
                    </a:lnTo>
                    <a:lnTo>
                      <a:pt x="2381803" y="1460257"/>
                    </a:lnTo>
                    <a:lnTo>
                      <a:pt x="2338696" y="1454257"/>
                    </a:lnTo>
                    <a:close/>
                  </a:path>
                  <a:path w="2468245" h="1472565">
                    <a:moveTo>
                      <a:pt x="1687311" y="1388146"/>
                    </a:moveTo>
                    <a:lnTo>
                      <a:pt x="1557823" y="1406181"/>
                    </a:lnTo>
                    <a:lnTo>
                      <a:pt x="1752083" y="1406181"/>
                    </a:lnTo>
                    <a:lnTo>
                      <a:pt x="1687311" y="1388146"/>
                    </a:lnTo>
                    <a:close/>
                  </a:path>
                </a:pathLst>
              </a:custGeom>
              <a:solidFill>
                <a:schemeClr val="accent1">
                  <a:alpha val="74899"/>
                </a:schemeClr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sp>
          <p:nvSpPr>
            <p:cNvPr id="17" name="object 72">
              <a:extLst>
                <a:ext uri="{FF2B5EF4-FFF2-40B4-BE49-F238E27FC236}">
                  <a16:creationId xmlns:a16="http://schemas.microsoft.com/office/drawing/2014/main" id="{6E41BD59-42B6-48E8-92A6-79E87B76D9B2}"/>
                </a:ext>
              </a:extLst>
            </p:cNvPr>
            <p:cNvSpPr txBox="1"/>
            <p:nvPr/>
          </p:nvSpPr>
          <p:spPr>
            <a:xfrm>
              <a:off x="786802" y="2332060"/>
              <a:ext cx="169277" cy="1743118"/>
            </a:xfrm>
            <a:prstGeom prst="rect">
              <a:avLst/>
            </a:prstGeom>
          </p:spPr>
          <p:txBody>
            <a:bodyPr vert="vert270" wrap="square" lIns="0" tIns="698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55"/>
                </a:spcBef>
              </a:pPr>
              <a:r>
                <a:rPr sz="1100" spc="10" dirty="0">
                  <a:cs typeface="Arial Narrow"/>
                </a:rPr>
                <a:t>Proportion </a:t>
              </a:r>
              <a:r>
                <a:rPr sz="1100" spc="5" dirty="0">
                  <a:cs typeface="Arial Narrow"/>
                </a:rPr>
                <a:t>of patients</a:t>
              </a:r>
              <a:r>
                <a:rPr sz="1100" spc="-65" dirty="0">
                  <a:cs typeface="Arial Narrow"/>
                </a:rPr>
                <a:t> </a:t>
              </a:r>
              <a:r>
                <a:rPr sz="1100" spc="10" dirty="0">
                  <a:cs typeface="Arial Narrow"/>
                </a:rPr>
                <a:t>(%)</a:t>
              </a:r>
              <a:endParaRPr sz="1100" dirty="0">
                <a:cs typeface="Arial Narrow"/>
              </a:endParaRPr>
            </a:p>
          </p:txBody>
        </p:sp>
        <p:grpSp>
          <p:nvGrpSpPr>
            <p:cNvPr id="18" name="object 73">
              <a:extLst>
                <a:ext uri="{FF2B5EF4-FFF2-40B4-BE49-F238E27FC236}">
                  <a16:creationId xmlns:a16="http://schemas.microsoft.com/office/drawing/2014/main" id="{0FDBE740-E77D-4124-8889-3B8894E61829}"/>
                </a:ext>
              </a:extLst>
            </p:cNvPr>
            <p:cNvGrpSpPr/>
            <p:nvPr/>
          </p:nvGrpSpPr>
          <p:grpSpPr>
            <a:xfrm>
              <a:off x="1220554" y="1718300"/>
              <a:ext cx="8513028" cy="3174936"/>
              <a:chOff x="5668677" y="4230210"/>
              <a:chExt cx="7596518" cy="2473960"/>
            </a:xfrm>
          </p:grpSpPr>
          <p:sp>
            <p:nvSpPr>
              <p:cNvPr id="19" name="object 74">
                <a:extLst>
                  <a:ext uri="{FF2B5EF4-FFF2-40B4-BE49-F238E27FC236}">
                    <a16:creationId xmlns:a16="http://schemas.microsoft.com/office/drawing/2014/main" id="{10670690-3599-4F18-8D14-D56A33FDD5E0}"/>
                  </a:ext>
                </a:extLst>
              </p:cNvPr>
              <p:cNvSpPr/>
              <p:nvPr/>
            </p:nvSpPr>
            <p:spPr>
              <a:xfrm>
                <a:off x="13163571" y="4343946"/>
                <a:ext cx="1016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01600">
                    <a:moveTo>
                      <a:pt x="101536" y="0"/>
                    </a:moveTo>
                    <a:lnTo>
                      <a:pt x="0" y="0"/>
                    </a:lnTo>
                    <a:lnTo>
                      <a:pt x="0" y="101536"/>
                    </a:lnTo>
                    <a:lnTo>
                      <a:pt x="101536" y="101536"/>
                    </a:lnTo>
                    <a:lnTo>
                      <a:pt x="101536" y="0"/>
                    </a:lnTo>
                    <a:close/>
                  </a:path>
                </a:pathLst>
              </a:custGeom>
              <a:solidFill>
                <a:schemeClr val="accent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75">
                <a:extLst>
                  <a:ext uri="{FF2B5EF4-FFF2-40B4-BE49-F238E27FC236}">
                    <a16:creationId xmlns:a16="http://schemas.microsoft.com/office/drawing/2014/main" id="{9DFF8B25-450C-450A-AEDC-F6E17D82FD51}"/>
                  </a:ext>
                </a:extLst>
              </p:cNvPr>
              <p:cNvSpPr/>
              <p:nvPr/>
            </p:nvSpPr>
            <p:spPr>
              <a:xfrm>
                <a:off x="13163595" y="4527952"/>
                <a:ext cx="1016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01600">
                    <a:moveTo>
                      <a:pt x="101488" y="0"/>
                    </a:moveTo>
                    <a:lnTo>
                      <a:pt x="0" y="0"/>
                    </a:lnTo>
                    <a:lnTo>
                      <a:pt x="0" y="101536"/>
                    </a:lnTo>
                    <a:lnTo>
                      <a:pt x="101488" y="101536"/>
                    </a:lnTo>
                    <a:lnTo>
                      <a:pt x="101488" y="0"/>
                    </a:lnTo>
                    <a:close/>
                  </a:path>
                </a:pathLst>
              </a:custGeom>
              <a:solidFill>
                <a:schemeClr val="accent1">
                  <a:alpha val="74899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6">
                <a:extLst>
                  <a:ext uri="{FF2B5EF4-FFF2-40B4-BE49-F238E27FC236}">
                    <a16:creationId xmlns:a16="http://schemas.microsoft.com/office/drawing/2014/main" id="{928AB524-17E7-43FF-92C2-FD8CCD329067}"/>
                  </a:ext>
                </a:extLst>
              </p:cNvPr>
              <p:cNvSpPr/>
              <p:nvPr/>
            </p:nvSpPr>
            <p:spPr>
              <a:xfrm>
                <a:off x="5668677" y="4575644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39">
                    <a:moveTo>
                      <a:pt x="52726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77">
                <a:extLst>
                  <a:ext uri="{FF2B5EF4-FFF2-40B4-BE49-F238E27FC236}">
                    <a16:creationId xmlns:a16="http://schemas.microsoft.com/office/drawing/2014/main" id="{BC7D3708-E743-4F56-AF5D-D22F36A2F45F}"/>
                  </a:ext>
                </a:extLst>
              </p:cNvPr>
              <p:cNvSpPr/>
              <p:nvPr/>
            </p:nvSpPr>
            <p:spPr>
              <a:xfrm>
                <a:off x="5668677" y="4921078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39">
                    <a:moveTo>
                      <a:pt x="52726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78">
                <a:extLst>
                  <a:ext uri="{FF2B5EF4-FFF2-40B4-BE49-F238E27FC236}">
                    <a16:creationId xmlns:a16="http://schemas.microsoft.com/office/drawing/2014/main" id="{671C3BEE-BD0C-4143-BF5E-CCBF0ECE49D8}"/>
                  </a:ext>
                </a:extLst>
              </p:cNvPr>
              <p:cNvSpPr/>
              <p:nvPr/>
            </p:nvSpPr>
            <p:spPr>
              <a:xfrm>
                <a:off x="5668677" y="5266512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39">
                    <a:moveTo>
                      <a:pt x="52726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79">
                <a:extLst>
                  <a:ext uri="{FF2B5EF4-FFF2-40B4-BE49-F238E27FC236}">
                    <a16:creationId xmlns:a16="http://schemas.microsoft.com/office/drawing/2014/main" id="{2C0CC7BB-5994-4155-92C8-D7740CB9672C}"/>
                  </a:ext>
                </a:extLst>
              </p:cNvPr>
              <p:cNvSpPr/>
              <p:nvPr/>
            </p:nvSpPr>
            <p:spPr>
              <a:xfrm>
                <a:off x="5668677" y="5611946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39">
                    <a:moveTo>
                      <a:pt x="52726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80">
                <a:extLst>
                  <a:ext uri="{FF2B5EF4-FFF2-40B4-BE49-F238E27FC236}">
                    <a16:creationId xmlns:a16="http://schemas.microsoft.com/office/drawing/2014/main" id="{E536E6D1-FCCC-4275-8B54-342F414A0B19}"/>
                  </a:ext>
                </a:extLst>
              </p:cNvPr>
              <p:cNvSpPr/>
              <p:nvPr/>
            </p:nvSpPr>
            <p:spPr>
              <a:xfrm>
                <a:off x="5668677" y="5957379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39">
                    <a:moveTo>
                      <a:pt x="52726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81">
                <a:extLst>
                  <a:ext uri="{FF2B5EF4-FFF2-40B4-BE49-F238E27FC236}">
                    <a16:creationId xmlns:a16="http://schemas.microsoft.com/office/drawing/2014/main" id="{37279446-5244-4070-B1AE-468CF51994F2}"/>
                  </a:ext>
                </a:extLst>
              </p:cNvPr>
              <p:cNvSpPr/>
              <p:nvPr/>
            </p:nvSpPr>
            <p:spPr>
              <a:xfrm>
                <a:off x="5668677" y="6302813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39">
                    <a:moveTo>
                      <a:pt x="52726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82">
                <a:extLst>
                  <a:ext uri="{FF2B5EF4-FFF2-40B4-BE49-F238E27FC236}">
                    <a16:creationId xmlns:a16="http://schemas.microsoft.com/office/drawing/2014/main" id="{E40C4D8D-01A4-402A-AFAF-A28A8C764230}"/>
                  </a:ext>
                </a:extLst>
              </p:cNvPr>
              <p:cNvSpPr/>
              <p:nvPr/>
            </p:nvSpPr>
            <p:spPr>
              <a:xfrm>
                <a:off x="5668677" y="6648836"/>
                <a:ext cx="5334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w="53339" h="52704">
                    <a:moveTo>
                      <a:pt x="52726" y="0"/>
                    </a:moveTo>
                    <a:lnTo>
                      <a:pt x="0" y="0"/>
                    </a:lnTo>
                  </a:path>
                  <a:path w="53339" h="52704">
                    <a:moveTo>
                      <a:pt x="52726" y="0"/>
                    </a:moveTo>
                    <a:lnTo>
                      <a:pt x="52726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83">
                <a:extLst>
                  <a:ext uri="{FF2B5EF4-FFF2-40B4-BE49-F238E27FC236}">
                    <a16:creationId xmlns:a16="http://schemas.microsoft.com/office/drawing/2014/main" id="{6F3D22FC-02AF-49AC-9A6D-659E8BA32FDB}"/>
                  </a:ext>
                </a:extLst>
              </p:cNvPr>
              <p:cNvSpPr/>
              <p:nvPr/>
            </p:nvSpPr>
            <p:spPr>
              <a:xfrm>
                <a:off x="5981877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84">
                <a:extLst>
                  <a:ext uri="{FF2B5EF4-FFF2-40B4-BE49-F238E27FC236}">
                    <a16:creationId xmlns:a16="http://schemas.microsoft.com/office/drawing/2014/main" id="{099A355A-FD20-40BE-8CF7-7EB250FFFF84}"/>
                  </a:ext>
                </a:extLst>
              </p:cNvPr>
              <p:cNvSpPr/>
              <p:nvPr/>
            </p:nvSpPr>
            <p:spPr>
              <a:xfrm>
                <a:off x="6242009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85">
                <a:extLst>
                  <a:ext uri="{FF2B5EF4-FFF2-40B4-BE49-F238E27FC236}">
                    <a16:creationId xmlns:a16="http://schemas.microsoft.com/office/drawing/2014/main" id="{3DA5FB3E-2A9D-46D0-A34A-11D4FBC0F8F3}"/>
                  </a:ext>
                </a:extLst>
              </p:cNvPr>
              <p:cNvSpPr/>
              <p:nvPr/>
            </p:nvSpPr>
            <p:spPr>
              <a:xfrm>
                <a:off x="6502138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86">
                <a:extLst>
                  <a:ext uri="{FF2B5EF4-FFF2-40B4-BE49-F238E27FC236}">
                    <a16:creationId xmlns:a16="http://schemas.microsoft.com/office/drawing/2014/main" id="{D648919E-1D7B-4B0B-A34A-AA435C6699B5}"/>
                  </a:ext>
                </a:extLst>
              </p:cNvPr>
              <p:cNvSpPr/>
              <p:nvPr/>
            </p:nvSpPr>
            <p:spPr>
              <a:xfrm>
                <a:off x="6762270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87">
                <a:extLst>
                  <a:ext uri="{FF2B5EF4-FFF2-40B4-BE49-F238E27FC236}">
                    <a16:creationId xmlns:a16="http://schemas.microsoft.com/office/drawing/2014/main" id="{5ADA9B75-9E73-4255-8393-EB6808442C51}"/>
                  </a:ext>
                </a:extLst>
              </p:cNvPr>
              <p:cNvSpPr/>
              <p:nvPr/>
            </p:nvSpPr>
            <p:spPr>
              <a:xfrm>
                <a:off x="7022402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88">
                <a:extLst>
                  <a:ext uri="{FF2B5EF4-FFF2-40B4-BE49-F238E27FC236}">
                    <a16:creationId xmlns:a16="http://schemas.microsoft.com/office/drawing/2014/main" id="{20C29DDA-EA59-4C0F-AC9B-12B153104789}"/>
                  </a:ext>
                </a:extLst>
              </p:cNvPr>
              <p:cNvSpPr/>
              <p:nvPr/>
            </p:nvSpPr>
            <p:spPr>
              <a:xfrm>
                <a:off x="7282535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89">
                <a:extLst>
                  <a:ext uri="{FF2B5EF4-FFF2-40B4-BE49-F238E27FC236}">
                    <a16:creationId xmlns:a16="http://schemas.microsoft.com/office/drawing/2014/main" id="{20C5F8AC-E1D9-4A1E-B67D-5FB97867D606}"/>
                  </a:ext>
                </a:extLst>
              </p:cNvPr>
              <p:cNvSpPr/>
              <p:nvPr/>
            </p:nvSpPr>
            <p:spPr>
              <a:xfrm>
                <a:off x="7542664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90">
                <a:extLst>
                  <a:ext uri="{FF2B5EF4-FFF2-40B4-BE49-F238E27FC236}">
                    <a16:creationId xmlns:a16="http://schemas.microsoft.com/office/drawing/2014/main" id="{F13BAC3D-D431-4D45-88C5-6DD2A3CAE658}"/>
                  </a:ext>
                </a:extLst>
              </p:cNvPr>
              <p:cNvSpPr/>
              <p:nvPr/>
            </p:nvSpPr>
            <p:spPr>
              <a:xfrm>
                <a:off x="7802799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91">
                <a:extLst>
                  <a:ext uri="{FF2B5EF4-FFF2-40B4-BE49-F238E27FC236}">
                    <a16:creationId xmlns:a16="http://schemas.microsoft.com/office/drawing/2014/main" id="{692C9D0D-A28F-423B-8B5F-C07956832321}"/>
                  </a:ext>
                </a:extLst>
              </p:cNvPr>
              <p:cNvSpPr/>
              <p:nvPr/>
            </p:nvSpPr>
            <p:spPr>
              <a:xfrm>
                <a:off x="8062928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92">
                <a:extLst>
                  <a:ext uri="{FF2B5EF4-FFF2-40B4-BE49-F238E27FC236}">
                    <a16:creationId xmlns:a16="http://schemas.microsoft.com/office/drawing/2014/main" id="{F65C1CCE-60DF-4EFB-AB47-E04EBCE9F51F}"/>
                  </a:ext>
                </a:extLst>
              </p:cNvPr>
              <p:cNvSpPr/>
              <p:nvPr/>
            </p:nvSpPr>
            <p:spPr>
              <a:xfrm>
                <a:off x="5668680" y="4230210"/>
                <a:ext cx="2654935" cy="2473960"/>
              </a:xfrm>
              <a:custGeom>
                <a:avLst/>
                <a:gdLst/>
                <a:ahLst/>
                <a:cxnLst/>
                <a:rect l="l" t="t" r="r" b="b"/>
                <a:pathLst>
                  <a:path w="2654934" h="2473959">
                    <a:moveTo>
                      <a:pt x="0" y="0"/>
                    </a:moveTo>
                    <a:lnTo>
                      <a:pt x="52726" y="0"/>
                    </a:lnTo>
                    <a:lnTo>
                      <a:pt x="52726" y="2418036"/>
                    </a:lnTo>
                    <a:lnTo>
                      <a:pt x="2654380" y="2418036"/>
                    </a:lnTo>
                    <a:lnTo>
                      <a:pt x="2654380" y="2473957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0" name="object 95">
              <a:extLst>
                <a:ext uri="{FF2B5EF4-FFF2-40B4-BE49-F238E27FC236}">
                  <a16:creationId xmlns:a16="http://schemas.microsoft.com/office/drawing/2014/main" id="{F4BF28CB-3D2E-4D47-AF8A-A8785D83E4D7}"/>
                </a:ext>
              </a:extLst>
            </p:cNvPr>
            <p:cNvGrpSpPr/>
            <p:nvPr/>
          </p:nvGrpSpPr>
          <p:grpSpPr>
            <a:xfrm>
              <a:off x="4747655" y="1714225"/>
              <a:ext cx="2982366" cy="3183085"/>
              <a:chOff x="8816051" y="4227035"/>
              <a:chExt cx="2661285" cy="2480310"/>
            </a:xfrm>
          </p:grpSpPr>
          <p:sp>
            <p:nvSpPr>
              <p:cNvPr id="41" name="object 96">
                <a:extLst>
                  <a:ext uri="{FF2B5EF4-FFF2-40B4-BE49-F238E27FC236}">
                    <a16:creationId xmlns:a16="http://schemas.microsoft.com/office/drawing/2014/main" id="{E9D52152-4A20-42F6-9299-3AEC62D99224}"/>
                  </a:ext>
                </a:extLst>
              </p:cNvPr>
              <p:cNvSpPr/>
              <p:nvPr/>
            </p:nvSpPr>
            <p:spPr>
              <a:xfrm>
                <a:off x="8819227" y="4575644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97">
                <a:extLst>
                  <a:ext uri="{FF2B5EF4-FFF2-40B4-BE49-F238E27FC236}">
                    <a16:creationId xmlns:a16="http://schemas.microsoft.com/office/drawing/2014/main" id="{F7183C29-D74B-4AB9-9125-7772A725AA6D}"/>
                  </a:ext>
                </a:extLst>
              </p:cNvPr>
              <p:cNvSpPr/>
              <p:nvPr/>
            </p:nvSpPr>
            <p:spPr>
              <a:xfrm>
                <a:off x="8819227" y="4921078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98">
                <a:extLst>
                  <a:ext uri="{FF2B5EF4-FFF2-40B4-BE49-F238E27FC236}">
                    <a16:creationId xmlns:a16="http://schemas.microsoft.com/office/drawing/2014/main" id="{1CE3ACD2-9FDF-46C4-B539-26E653FF79B1}"/>
                  </a:ext>
                </a:extLst>
              </p:cNvPr>
              <p:cNvSpPr/>
              <p:nvPr/>
            </p:nvSpPr>
            <p:spPr>
              <a:xfrm>
                <a:off x="8819227" y="5266512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99">
                <a:extLst>
                  <a:ext uri="{FF2B5EF4-FFF2-40B4-BE49-F238E27FC236}">
                    <a16:creationId xmlns:a16="http://schemas.microsoft.com/office/drawing/2014/main" id="{9907815D-E396-4D0B-B36A-46EFEB3B8484}"/>
                  </a:ext>
                </a:extLst>
              </p:cNvPr>
              <p:cNvSpPr/>
              <p:nvPr/>
            </p:nvSpPr>
            <p:spPr>
              <a:xfrm>
                <a:off x="8819227" y="5611946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100">
                <a:extLst>
                  <a:ext uri="{FF2B5EF4-FFF2-40B4-BE49-F238E27FC236}">
                    <a16:creationId xmlns:a16="http://schemas.microsoft.com/office/drawing/2014/main" id="{94C4D553-9463-47C4-9548-382B572E0ED4}"/>
                  </a:ext>
                </a:extLst>
              </p:cNvPr>
              <p:cNvSpPr/>
              <p:nvPr/>
            </p:nvSpPr>
            <p:spPr>
              <a:xfrm>
                <a:off x="8819227" y="5957379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101">
                <a:extLst>
                  <a:ext uri="{FF2B5EF4-FFF2-40B4-BE49-F238E27FC236}">
                    <a16:creationId xmlns:a16="http://schemas.microsoft.com/office/drawing/2014/main" id="{13439D92-8991-438E-8BA0-6144FB0243E2}"/>
                  </a:ext>
                </a:extLst>
              </p:cNvPr>
              <p:cNvSpPr/>
              <p:nvPr/>
            </p:nvSpPr>
            <p:spPr>
              <a:xfrm>
                <a:off x="8819227" y="6302813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102">
                <a:extLst>
                  <a:ext uri="{FF2B5EF4-FFF2-40B4-BE49-F238E27FC236}">
                    <a16:creationId xmlns:a16="http://schemas.microsoft.com/office/drawing/2014/main" id="{82B3749A-1D7C-4587-87A5-FEF12142C570}"/>
                  </a:ext>
                </a:extLst>
              </p:cNvPr>
              <p:cNvSpPr/>
              <p:nvPr/>
            </p:nvSpPr>
            <p:spPr>
              <a:xfrm>
                <a:off x="8819227" y="6648836"/>
                <a:ext cx="5334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52704">
                    <a:moveTo>
                      <a:pt x="52720" y="0"/>
                    </a:moveTo>
                    <a:lnTo>
                      <a:pt x="0" y="0"/>
                    </a:lnTo>
                  </a:path>
                  <a:path w="53340" h="52704">
                    <a:moveTo>
                      <a:pt x="52720" y="0"/>
                    </a:moveTo>
                    <a:lnTo>
                      <a:pt x="5272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103">
                <a:extLst>
                  <a:ext uri="{FF2B5EF4-FFF2-40B4-BE49-F238E27FC236}">
                    <a16:creationId xmlns:a16="http://schemas.microsoft.com/office/drawing/2014/main" id="{EA085398-1160-44C8-B37A-286D6602987A}"/>
                  </a:ext>
                </a:extLst>
              </p:cNvPr>
              <p:cNvSpPr/>
              <p:nvPr/>
            </p:nvSpPr>
            <p:spPr>
              <a:xfrm>
                <a:off x="9132421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104">
                <a:extLst>
                  <a:ext uri="{FF2B5EF4-FFF2-40B4-BE49-F238E27FC236}">
                    <a16:creationId xmlns:a16="http://schemas.microsoft.com/office/drawing/2014/main" id="{EFAA503A-BAD0-46C0-B2D1-5D7D9EFCF480}"/>
                  </a:ext>
                </a:extLst>
              </p:cNvPr>
              <p:cNvSpPr/>
              <p:nvPr/>
            </p:nvSpPr>
            <p:spPr>
              <a:xfrm>
                <a:off x="9392550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105">
                <a:extLst>
                  <a:ext uri="{FF2B5EF4-FFF2-40B4-BE49-F238E27FC236}">
                    <a16:creationId xmlns:a16="http://schemas.microsoft.com/office/drawing/2014/main" id="{0C9EBD3D-44C2-4049-814A-1290DCBF10BD}"/>
                  </a:ext>
                </a:extLst>
              </p:cNvPr>
              <p:cNvSpPr/>
              <p:nvPr/>
            </p:nvSpPr>
            <p:spPr>
              <a:xfrm>
                <a:off x="9652685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106">
                <a:extLst>
                  <a:ext uri="{FF2B5EF4-FFF2-40B4-BE49-F238E27FC236}">
                    <a16:creationId xmlns:a16="http://schemas.microsoft.com/office/drawing/2014/main" id="{804673BA-99C7-46CB-9ADE-DD803086DCB2}"/>
                  </a:ext>
                </a:extLst>
              </p:cNvPr>
              <p:cNvSpPr/>
              <p:nvPr/>
            </p:nvSpPr>
            <p:spPr>
              <a:xfrm>
                <a:off x="9912815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107">
                <a:extLst>
                  <a:ext uri="{FF2B5EF4-FFF2-40B4-BE49-F238E27FC236}">
                    <a16:creationId xmlns:a16="http://schemas.microsoft.com/office/drawing/2014/main" id="{F140D6CC-111D-4EE2-9C60-66D735570DC8}"/>
                  </a:ext>
                </a:extLst>
              </p:cNvPr>
              <p:cNvSpPr/>
              <p:nvPr/>
            </p:nvSpPr>
            <p:spPr>
              <a:xfrm>
                <a:off x="10172949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108">
                <a:extLst>
                  <a:ext uri="{FF2B5EF4-FFF2-40B4-BE49-F238E27FC236}">
                    <a16:creationId xmlns:a16="http://schemas.microsoft.com/office/drawing/2014/main" id="{319F5F79-0E16-40A1-B75F-349707BA9B41}"/>
                  </a:ext>
                </a:extLst>
              </p:cNvPr>
              <p:cNvSpPr/>
              <p:nvPr/>
            </p:nvSpPr>
            <p:spPr>
              <a:xfrm>
                <a:off x="10433078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109">
                <a:extLst>
                  <a:ext uri="{FF2B5EF4-FFF2-40B4-BE49-F238E27FC236}">
                    <a16:creationId xmlns:a16="http://schemas.microsoft.com/office/drawing/2014/main" id="{7C587B68-F00A-46B3-92DA-B62E88171AD4}"/>
                  </a:ext>
                </a:extLst>
              </p:cNvPr>
              <p:cNvSpPr/>
              <p:nvPr/>
            </p:nvSpPr>
            <p:spPr>
              <a:xfrm>
                <a:off x="10693212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110">
                <a:extLst>
                  <a:ext uri="{FF2B5EF4-FFF2-40B4-BE49-F238E27FC236}">
                    <a16:creationId xmlns:a16="http://schemas.microsoft.com/office/drawing/2014/main" id="{0DD7F8C7-A1ED-4628-9E62-CDD8077E424D}"/>
                  </a:ext>
                </a:extLst>
              </p:cNvPr>
              <p:cNvSpPr/>
              <p:nvPr/>
            </p:nvSpPr>
            <p:spPr>
              <a:xfrm>
                <a:off x="10953343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11">
                <a:extLst>
                  <a:ext uri="{FF2B5EF4-FFF2-40B4-BE49-F238E27FC236}">
                    <a16:creationId xmlns:a16="http://schemas.microsoft.com/office/drawing/2014/main" id="{B0132A59-4B20-4875-A426-784CEA87EA3F}"/>
                  </a:ext>
                </a:extLst>
              </p:cNvPr>
              <p:cNvSpPr/>
              <p:nvPr/>
            </p:nvSpPr>
            <p:spPr>
              <a:xfrm>
                <a:off x="11213472" y="6648836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12">
                <a:extLst>
                  <a:ext uri="{FF2B5EF4-FFF2-40B4-BE49-F238E27FC236}">
                    <a16:creationId xmlns:a16="http://schemas.microsoft.com/office/drawing/2014/main" id="{2A36AD8C-17DD-4404-AC93-044FF803A12F}"/>
                  </a:ext>
                </a:extLst>
              </p:cNvPr>
              <p:cNvSpPr/>
              <p:nvPr/>
            </p:nvSpPr>
            <p:spPr>
              <a:xfrm>
                <a:off x="8819226" y="4230210"/>
                <a:ext cx="2654935" cy="2473960"/>
              </a:xfrm>
              <a:custGeom>
                <a:avLst/>
                <a:gdLst/>
                <a:ahLst/>
                <a:cxnLst/>
                <a:rect l="l" t="t" r="r" b="b"/>
                <a:pathLst>
                  <a:path w="2654934" h="2473959">
                    <a:moveTo>
                      <a:pt x="0" y="0"/>
                    </a:moveTo>
                    <a:lnTo>
                      <a:pt x="52720" y="0"/>
                    </a:lnTo>
                    <a:lnTo>
                      <a:pt x="52720" y="2418036"/>
                    </a:lnTo>
                    <a:lnTo>
                      <a:pt x="2654380" y="2418036"/>
                    </a:lnTo>
                    <a:lnTo>
                      <a:pt x="2654380" y="2473957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162564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sz="1100" spc="5" dirty="0">
                  <a:cs typeface="Arial Narrow"/>
                </a:rPr>
                <a:t>3</a:t>
              </a:r>
              <a:r>
                <a:rPr sz="1100" spc="10" dirty="0">
                  <a:cs typeface="Arial Narrow"/>
                </a:rPr>
                <a:t>5</a:t>
              </a:r>
              <a:endParaRPr sz="1100" dirty="0">
                <a:cs typeface="Arial Narrow"/>
              </a:endParaRPr>
            </a:p>
          </p:txBody>
        </p:sp>
        <p:sp>
          <p:nvSpPr>
            <p:cNvPr id="63" name="object 118">
              <a:extLst>
                <a:ext uri="{FF2B5EF4-FFF2-40B4-BE49-F238E27FC236}">
                  <a16:creationId xmlns:a16="http://schemas.microsoft.com/office/drawing/2014/main" id="{0B0ABA59-DB64-4ED7-9E08-654CD0CE9A9E}"/>
                </a:ext>
              </a:extLst>
            </p:cNvPr>
            <p:cNvSpPr txBox="1"/>
            <p:nvPr/>
          </p:nvSpPr>
          <p:spPr>
            <a:xfrm>
              <a:off x="2211108" y="1529633"/>
              <a:ext cx="1318305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231515" algn="l"/>
                </a:tabLst>
              </a:pPr>
              <a:r>
                <a:rPr sz="1200" b="1" dirty="0">
                  <a:solidFill>
                    <a:srgbClr val="231F20"/>
                  </a:solidFill>
                  <a:cs typeface="Arial Narrow"/>
                </a:rPr>
                <a:t>REACH equation</a:t>
              </a:r>
              <a:endParaRPr sz="1200" dirty="0">
                <a:cs typeface="Arial Narrow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8318695" y="1718298"/>
              <a:ext cx="2975249" cy="3174934"/>
              <a:chOff x="8345035" y="2099554"/>
              <a:chExt cx="2654935" cy="2473959"/>
            </a:xfrm>
          </p:grpSpPr>
          <p:sp>
            <p:nvSpPr>
              <p:cNvPr id="66" name="object 121">
                <a:extLst>
                  <a:ext uri="{FF2B5EF4-FFF2-40B4-BE49-F238E27FC236}">
                    <a16:creationId xmlns:a16="http://schemas.microsoft.com/office/drawing/2014/main" id="{A70EFF28-0911-4706-97C4-257BC614AFEB}"/>
                  </a:ext>
                </a:extLst>
              </p:cNvPr>
              <p:cNvSpPr/>
              <p:nvPr/>
            </p:nvSpPr>
            <p:spPr>
              <a:xfrm>
                <a:off x="8345035" y="2444989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67" name="object 122">
                <a:extLst>
                  <a:ext uri="{FF2B5EF4-FFF2-40B4-BE49-F238E27FC236}">
                    <a16:creationId xmlns:a16="http://schemas.microsoft.com/office/drawing/2014/main" id="{B7080ABB-DE36-4275-B76F-613EFE553F33}"/>
                  </a:ext>
                </a:extLst>
              </p:cNvPr>
              <p:cNvSpPr/>
              <p:nvPr/>
            </p:nvSpPr>
            <p:spPr>
              <a:xfrm>
                <a:off x="8345035" y="2790423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68" name="object 123">
                <a:extLst>
                  <a:ext uri="{FF2B5EF4-FFF2-40B4-BE49-F238E27FC236}">
                    <a16:creationId xmlns:a16="http://schemas.microsoft.com/office/drawing/2014/main" id="{4E4A4B66-44D7-40B0-BB64-A5FFD687E15E}"/>
                  </a:ext>
                </a:extLst>
              </p:cNvPr>
              <p:cNvSpPr/>
              <p:nvPr/>
            </p:nvSpPr>
            <p:spPr>
              <a:xfrm>
                <a:off x="8345035" y="3135857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69" name="object 124">
                <a:extLst>
                  <a:ext uri="{FF2B5EF4-FFF2-40B4-BE49-F238E27FC236}">
                    <a16:creationId xmlns:a16="http://schemas.microsoft.com/office/drawing/2014/main" id="{4F46FFC9-6E44-48A9-86BE-42D5D84C6C4D}"/>
                  </a:ext>
                </a:extLst>
              </p:cNvPr>
              <p:cNvSpPr/>
              <p:nvPr/>
            </p:nvSpPr>
            <p:spPr>
              <a:xfrm>
                <a:off x="8345035" y="3481291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0" name="object 125">
                <a:extLst>
                  <a:ext uri="{FF2B5EF4-FFF2-40B4-BE49-F238E27FC236}">
                    <a16:creationId xmlns:a16="http://schemas.microsoft.com/office/drawing/2014/main" id="{88F11478-1DA9-43CB-8621-439F57E91BB3}"/>
                  </a:ext>
                </a:extLst>
              </p:cNvPr>
              <p:cNvSpPr/>
              <p:nvPr/>
            </p:nvSpPr>
            <p:spPr>
              <a:xfrm>
                <a:off x="8345035" y="3826724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1" name="object 126">
                <a:extLst>
                  <a:ext uri="{FF2B5EF4-FFF2-40B4-BE49-F238E27FC236}">
                    <a16:creationId xmlns:a16="http://schemas.microsoft.com/office/drawing/2014/main" id="{E9A373F3-F0CB-4873-BA12-959766EEB8C8}"/>
                  </a:ext>
                </a:extLst>
              </p:cNvPr>
              <p:cNvSpPr/>
              <p:nvPr/>
            </p:nvSpPr>
            <p:spPr>
              <a:xfrm>
                <a:off x="8345035" y="4172158"/>
                <a:ext cx="533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3340">
                    <a:moveTo>
                      <a:pt x="5272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2" name="object 127">
                <a:extLst>
                  <a:ext uri="{FF2B5EF4-FFF2-40B4-BE49-F238E27FC236}">
                    <a16:creationId xmlns:a16="http://schemas.microsoft.com/office/drawing/2014/main" id="{93908EFE-CCAD-41F7-BED6-FE5C633BD509}"/>
                  </a:ext>
                </a:extLst>
              </p:cNvPr>
              <p:cNvSpPr/>
              <p:nvPr/>
            </p:nvSpPr>
            <p:spPr>
              <a:xfrm>
                <a:off x="8345035" y="4518181"/>
                <a:ext cx="5334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52704">
                    <a:moveTo>
                      <a:pt x="52720" y="0"/>
                    </a:moveTo>
                    <a:lnTo>
                      <a:pt x="0" y="0"/>
                    </a:lnTo>
                  </a:path>
                  <a:path w="53340" h="52704">
                    <a:moveTo>
                      <a:pt x="52720" y="0"/>
                    </a:moveTo>
                    <a:lnTo>
                      <a:pt x="5272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3" name="object 128">
                <a:extLst>
                  <a:ext uri="{FF2B5EF4-FFF2-40B4-BE49-F238E27FC236}">
                    <a16:creationId xmlns:a16="http://schemas.microsoft.com/office/drawing/2014/main" id="{325A17A2-4643-4B3E-A24B-D78A82458F5C}"/>
                  </a:ext>
                </a:extLst>
              </p:cNvPr>
              <p:cNvSpPr/>
              <p:nvPr/>
            </p:nvSpPr>
            <p:spPr>
              <a:xfrm>
                <a:off x="8658229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4" name="object 129">
                <a:extLst>
                  <a:ext uri="{FF2B5EF4-FFF2-40B4-BE49-F238E27FC236}">
                    <a16:creationId xmlns:a16="http://schemas.microsoft.com/office/drawing/2014/main" id="{CE11F33D-90EF-48DF-A845-D83760783D61}"/>
                  </a:ext>
                </a:extLst>
              </p:cNvPr>
              <p:cNvSpPr/>
              <p:nvPr/>
            </p:nvSpPr>
            <p:spPr>
              <a:xfrm>
                <a:off x="8918364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5" name="object 130">
                <a:extLst>
                  <a:ext uri="{FF2B5EF4-FFF2-40B4-BE49-F238E27FC236}">
                    <a16:creationId xmlns:a16="http://schemas.microsoft.com/office/drawing/2014/main" id="{3DDB243B-68A0-44DF-87AA-1F9361A0D7FD}"/>
                  </a:ext>
                </a:extLst>
              </p:cNvPr>
              <p:cNvSpPr/>
              <p:nvPr/>
            </p:nvSpPr>
            <p:spPr>
              <a:xfrm>
                <a:off x="9178493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6" name="object 131">
                <a:extLst>
                  <a:ext uri="{FF2B5EF4-FFF2-40B4-BE49-F238E27FC236}">
                    <a16:creationId xmlns:a16="http://schemas.microsoft.com/office/drawing/2014/main" id="{BD38C616-9562-4F04-AF2C-8C3FDEF6EED1}"/>
                  </a:ext>
                </a:extLst>
              </p:cNvPr>
              <p:cNvSpPr/>
              <p:nvPr/>
            </p:nvSpPr>
            <p:spPr>
              <a:xfrm>
                <a:off x="9438622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7" name="object 132">
                <a:extLst>
                  <a:ext uri="{FF2B5EF4-FFF2-40B4-BE49-F238E27FC236}">
                    <a16:creationId xmlns:a16="http://schemas.microsoft.com/office/drawing/2014/main" id="{5E0EE4F5-2A12-4FD2-BF65-F0373A63F5C5}"/>
                  </a:ext>
                </a:extLst>
              </p:cNvPr>
              <p:cNvSpPr/>
              <p:nvPr/>
            </p:nvSpPr>
            <p:spPr>
              <a:xfrm>
                <a:off x="9698757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8" name="object 133">
                <a:extLst>
                  <a:ext uri="{FF2B5EF4-FFF2-40B4-BE49-F238E27FC236}">
                    <a16:creationId xmlns:a16="http://schemas.microsoft.com/office/drawing/2014/main" id="{9951BBD4-B0A1-4634-B860-4E208464A7E5}"/>
                  </a:ext>
                </a:extLst>
              </p:cNvPr>
              <p:cNvSpPr/>
              <p:nvPr/>
            </p:nvSpPr>
            <p:spPr>
              <a:xfrm>
                <a:off x="9958886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79" name="object 134">
                <a:extLst>
                  <a:ext uri="{FF2B5EF4-FFF2-40B4-BE49-F238E27FC236}">
                    <a16:creationId xmlns:a16="http://schemas.microsoft.com/office/drawing/2014/main" id="{E0A4DC15-4216-4F15-BDC1-6EDE1E24B63E}"/>
                  </a:ext>
                </a:extLst>
              </p:cNvPr>
              <p:cNvSpPr/>
              <p:nvPr/>
            </p:nvSpPr>
            <p:spPr>
              <a:xfrm>
                <a:off x="10219022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80" name="object 135">
                <a:extLst>
                  <a:ext uri="{FF2B5EF4-FFF2-40B4-BE49-F238E27FC236}">
                    <a16:creationId xmlns:a16="http://schemas.microsoft.com/office/drawing/2014/main" id="{53B2B716-B490-476E-9A45-7CD4BEC38CA4}"/>
                  </a:ext>
                </a:extLst>
              </p:cNvPr>
              <p:cNvSpPr/>
              <p:nvPr/>
            </p:nvSpPr>
            <p:spPr>
              <a:xfrm>
                <a:off x="10479151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81" name="object 136">
                <a:extLst>
                  <a:ext uri="{FF2B5EF4-FFF2-40B4-BE49-F238E27FC236}">
                    <a16:creationId xmlns:a16="http://schemas.microsoft.com/office/drawing/2014/main" id="{2759FA76-08EA-4E49-B83C-E3C0C594F3DB}"/>
                  </a:ext>
                </a:extLst>
              </p:cNvPr>
              <p:cNvSpPr/>
              <p:nvPr/>
            </p:nvSpPr>
            <p:spPr>
              <a:xfrm>
                <a:off x="10739280" y="4518181"/>
                <a:ext cx="0" cy="52705"/>
              </a:xfrm>
              <a:custGeom>
                <a:avLst/>
                <a:gdLst/>
                <a:ahLst/>
                <a:cxnLst/>
                <a:rect l="l" t="t" r="r" b="b"/>
                <a:pathLst>
                  <a:path h="52704">
                    <a:moveTo>
                      <a:pt x="0" y="0"/>
                    </a:moveTo>
                    <a:lnTo>
                      <a:pt x="0" y="52463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  <p:sp>
            <p:nvSpPr>
              <p:cNvPr id="82" name="object 137">
                <a:extLst>
                  <a:ext uri="{FF2B5EF4-FFF2-40B4-BE49-F238E27FC236}">
                    <a16:creationId xmlns:a16="http://schemas.microsoft.com/office/drawing/2014/main" id="{0F132AB0-69D4-431D-97C4-D989CA7B4F87}"/>
                  </a:ext>
                </a:extLst>
              </p:cNvPr>
              <p:cNvSpPr/>
              <p:nvPr/>
            </p:nvSpPr>
            <p:spPr>
              <a:xfrm>
                <a:off x="8345035" y="2099554"/>
                <a:ext cx="2654935" cy="2473959"/>
              </a:xfrm>
              <a:custGeom>
                <a:avLst/>
                <a:gdLst/>
                <a:ahLst/>
                <a:cxnLst/>
                <a:rect l="l" t="t" r="r" b="b"/>
                <a:pathLst>
                  <a:path w="2654934" h="2473959">
                    <a:moveTo>
                      <a:pt x="0" y="0"/>
                    </a:moveTo>
                    <a:lnTo>
                      <a:pt x="52720" y="0"/>
                    </a:lnTo>
                    <a:lnTo>
                      <a:pt x="52720" y="2418036"/>
                    </a:lnTo>
                    <a:lnTo>
                      <a:pt x="2654380" y="2418036"/>
                    </a:lnTo>
                    <a:lnTo>
                      <a:pt x="2654380" y="2473957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+mj-lt"/>
                </a:endParaRPr>
              </a:p>
            </p:txBody>
          </p:sp>
        </p:grpSp>
        <p:sp>
          <p:nvSpPr>
            <p:cNvPr id="86" name="object 118">
              <a:extLst>
                <a:ext uri="{FF2B5EF4-FFF2-40B4-BE49-F238E27FC236}">
                  <a16:creationId xmlns:a16="http://schemas.microsoft.com/office/drawing/2014/main" id="{0B0ABA59-DB64-4ED7-9E08-654CD0CE9A9E}"/>
                </a:ext>
              </a:extLst>
            </p:cNvPr>
            <p:cNvSpPr txBox="1"/>
            <p:nvPr/>
          </p:nvSpPr>
          <p:spPr>
            <a:xfrm>
              <a:off x="5649676" y="1529633"/>
              <a:ext cx="1318305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231515" algn="l"/>
                </a:tabLst>
              </a:pPr>
              <a:r>
                <a:rPr lang="en-IN" sz="1200" b="1" dirty="0">
                  <a:solidFill>
                    <a:srgbClr val="231F20"/>
                  </a:solidFill>
                  <a:cs typeface="Arial Narrow"/>
                </a:rPr>
                <a:t>FOURIER trial</a:t>
              </a:r>
            </a:p>
          </p:txBody>
        </p:sp>
        <p:sp>
          <p:nvSpPr>
            <p:cNvPr id="87" name="object 119">
              <a:extLst>
                <a:ext uri="{FF2B5EF4-FFF2-40B4-BE49-F238E27FC236}">
                  <a16:creationId xmlns:a16="http://schemas.microsoft.com/office/drawing/2014/main" id="{9D3F8D56-BF9C-4C6F-BB65-E9EF4CE578A6}"/>
                </a:ext>
              </a:extLst>
            </p:cNvPr>
            <p:cNvSpPr txBox="1"/>
            <p:nvPr/>
          </p:nvSpPr>
          <p:spPr>
            <a:xfrm>
              <a:off x="9852608" y="1844167"/>
              <a:ext cx="1764911" cy="18222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R="5080">
                <a:lnSpc>
                  <a:spcPct val="108200"/>
                </a:lnSpc>
              </a:pPr>
              <a:r>
                <a:rPr sz="1000" spc="10" dirty="0">
                  <a:solidFill>
                    <a:srgbClr val="231F20"/>
                  </a:solidFill>
                  <a:cs typeface="Arial Narrow"/>
                </a:rPr>
                <a:t>Before </a:t>
              </a:r>
              <a:r>
                <a:rPr sz="1000" spc="5" dirty="0" err="1">
                  <a:solidFill>
                    <a:srgbClr val="231F20"/>
                  </a:solidFill>
                  <a:cs typeface="Arial Narrow"/>
                </a:rPr>
                <a:t>evolocumab</a:t>
              </a:r>
              <a:r>
                <a:rPr sz="1000" spc="-50" dirty="0">
                  <a:solidFill>
                    <a:srgbClr val="231F20"/>
                  </a:solidFill>
                  <a:cs typeface="Arial Narrow"/>
                </a:rPr>
                <a:t> </a:t>
              </a:r>
              <a:r>
                <a:rPr sz="1000" spc="10" dirty="0">
                  <a:solidFill>
                    <a:srgbClr val="231F20"/>
                  </a:solidFill>
                  <a:cs typeface="Arial Narrow"/>
                </a:rPr>
                <a:t>treatment</a:t>
              </a:r>
              <a:endParaRPr sz="1000" dirty="0">
                <a:cs typeface="Arial Narrow"/>
              </a:endParaRPr>
            </a:p>
          </p:txBody>
        </p:sp>
        <p:sp>
          <p:nvSpPr>
            <p:cNvPr id="88" name="object 118">
              <a:extLst>
                <a:ext uri="{FF2B5EF4-FFF2-40B4-BE49-F238E27FC236}">
                  <a16:creationId xmlns:a16="http://schemas.microsoft.com/office/drawing/2014/main" id="{0B0ABA59-DB64-4ED7-9E08-654CD0CE9A9E}"/>
                </a:ext>
              </a:extLst>
            </p:cNvPr>
            <p:cNvSpPr txBox="1"/>
            <p:nvPr/>
          </p:nvSpPr>
          <p:spPr>
            <a:xfrm>
              <a:off x="8624926" y="1529633"/>
              <a:ext cx="265408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231515" algn="l"/>
                </a:tabLst>
              </a:pPr>
              <a:r>
                <a:rPr lang="en-IN" sz="1200" b="1" dirty="0">
                  <a:solidFill>
                    <a:srgbClr val="231F20"/>
                  </a:solidFill>
                  <a:cs typeface="Arial Narrow"/>
                </a:rPr>
                <a:t>FOURIER-like observational data</a:t>
              </a:r>
            </a:p>
          </p:txBody>
        </p:sp>
        <p:sp>
          <p:nvSpPr>
            <p:cNvPr id="8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206895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30</a:t>
              </a:r>
              <a:endParaRPr sz="1100" dirty="0">
                <a:cs typeface="Arial Narrow"/>
              </a:endParaRPr>
            </a:p>
          </p:txBody>
        </p:sp>
        <p:sp>
          <p:nvSpPr>
            <p:cNvPr id="9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249193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25</a:t>
              </a:r>
              <a:endParaRPr sz="1100" dirty="0">
                <a:cs typeface="Arial Narrow"/>
              </a:endParaRPr>
            </a:p>
          </p:txBody>
        </p:sp>
        <p:sp>
          <p:nvSpPr>
            <p:cNvPr id="9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2939996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20</a:t>
              </a:r>
              <a:endParaRPr sz="1100" dirty="0">
                <a:cs typeface="Arial Narrow"/>
              </a:endParaRPr>
            </a:p>
          </p:txBody>
        </p:sp>
        <p:sp>
          <p:nvSpPr>
            <p:cNvPr id="9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3388057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15</a:t>
              </a:r>
              <a:endParaRPr sz="1100" dirty="0">
                <a:cs typeface="Arial Narrow"/>
              </a:endParaRPr>
            </a:p>
          </p:txBody>
        </p:sp>
        <p:sp>
          <p:nvSpPr>
            <p:cNvPr id="9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3827470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</a:t>
              </a:r>
              <a:endParaRPr sz="1100" dirty="0">
                <a:cs typeface="Arial Narrow"/>
              </a:endParaRPr>
            </a:p>
          </p:txBody>
        </p:sp>
        <p:sp>
          <p:nvSpPr>
            <p:cNvPr id="9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4282938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5</a:t>
              </a:r>
              <a:endParaRPr sz="1100" dirty="0">
                <a:cs typeface="Arial Narrow"/>
              </a:endParaRPr>
            </a:p>
          </p:txBody>
        </p:sp>
        <p:sp>
          <p:nvSpPr>
            <p:cNvPr id="9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9569" y="470988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0</a:t>
              </a:r>
              <a:endParaRPr sz="1100" dirty="0">
                <a:cs typeface="Arial Narrow"/>
              </a:endParaRPr>
            </a:p>
          </p:txBody>
        </p:sp>
        <p:sp>
          <p:nvSpPr>
            <p:cNvPr id="9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162455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0</a:t>
              </a:r>
              <a:endParaRPr sz="1100" dirty="0">
                <a:cs typeface="Arial Narrow"/>
              </a:endParaRPr>
            </a:p>
          </p:txBody>
        </p:sp>
        <p:sp>
          <p:nvSpPr>
            <p:cNvPr id="9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460338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</a:t>
              </a:r>
              <a:endParaRPr sz="1100" dirty="0">
                <a:cs typeface="Arial Narrow"/>
              </a:endParaRPr>
            </a:p>
          </p:txBody>
        </p:sp>
        <p:sp>
          <p:nvSpPr>
            <p:cNvPr id="9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745184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20</a:t>
              </a:r>
              <a:endParaRPr sz="1100" dirty="0">
                <a:cs typeface="Arial Narrow"/>
              </a:endParaRPr>
            </a:p>
          </p:txBody>
        </p:sp>
        <p:sp>
          <p:nvSpPr>
            <p:cNvPr id="9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044022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30</a:t>
              </a:r>
              <a:endParaRPr sz="1100" dirty="0">
                <a:cs typeface="Arial Narrow"/>
              </a:endParaRPr>
            </a:p>
          </p:txBody>
        </p:sp>
        <p:sp>
          <p:nvSpPr>
            <p:cNvPr id="10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3230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40</a:t>
              </a:r>
              <a:endParaRPr sz="1100" dirty="0">
                <a:cs typeface="Arial Narrow"/>
              </a:endParaRPr>
            </a:p>
          </p:txBody>
        </p:sp>
        <p:sp>
          <p:nvSpPr>
            <p:cNvPr id="10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623990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50</a:t>
              </a:r>
              <a:endParaRPr sz="1100" dirty="0">
                <a:cs typeface="Arial Narrow"/>
              </a:endParaRPr>
            </a:p>
          </p:txBody>
        </p:sp>
        <p:sp>
          <p:nvSpPr>
            <p:cNvPr id="10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912706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60</a:t>
              </a:r>
              <a:endParaRPr sz="1100" dirty="0">
                <a:cs typeface="Arial Narrow"/>
              </a:endParaRPr>
            </a:p>
          </p:txBody>
        </p:sp>
        <p:sp>
          <p:nvSpPr>
            <p:cNvPr id="10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3202761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70</a:t>
              </a:r>
              <a:endParaRPr sz="1100" dirty="0">
                <a:cs typeface="Arial Narrow"/>
              </a:endParaRPr>
            </a:p>
          </p:txBody>
        </p:sp>
        <p:sp>
          <p:nvSpPr>
            <p:cNvPr id="10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3498895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80</a:t>
              </a:r>
              <a:endParaRPr sz="1100" dirty="0">
                <a:cs typeface="Arial Narrow"/>
              </a:endParaRPr>
            </a:p>
          </p:txBody>
        </p:sp>
        <p:sp>
          <p:nvSpPr>
            <p:cNvPr id="10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3786565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90</a:t>
              </a:r>
              <a:endParaRPr sz="1100" dirty="0">
                <a:cs typeface="Arial Narrow"/>
              </a:endParaRPr>
            </a:p>
          </p:txBody>
        </p:sp>
        <p:sp>
          <p:nvSpPr>
            <p:cNvPr id="10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034461" y="4905952"/>
              <a:ext cx="324180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100</a:t>
              </a:r>
              <a:endParaRPr sz="1100" dirty="0">
                <a:cs typeface="Arial Narrow"/>
              </a:endParaRPr>
            </a:p>
          </p:txBody>
        </p:sp>
        <p:sp>
          <p:nvSpPr>
            <p:cNvPr id="10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854806" y="5113453"/>
              <a:ext cx="1644090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IN" sz="1100" spc="5" dirty="0">
                  <a:cs typeface="Arial Narrow"/>
                </a:rPr>
                <a:t>10-year </a:t>
              </a:r>
              <a:r>
                <a:rPr lang="en-IN" sz="1100" spc="15" dirty="0">
                  <a:cs typeface="Arial Narrow"/>
                </a:rPr>
                <a:t>CV </a:t>
              </a:r>
              <a:r>
                <a:rPr lang="en-IN" sz="1100" spc="5" dirty="0">
                  <a:cs typeface="Arial Narrow"/>
                </a:rPr>
                <a:t>risk</a:t>
              </a:r>
              <a:r>
                <a:rPr lang="en-IN" sz="1100" spc="15" dirty="0">
                  <a:cs typeface="Arial Narrow"/>
                </a:rPr>
                <a:t> </a:t>
              </a:r>
              <a:r>
                <a:rPr lang="en-IN" sz="1100" spc="10" dirty="0">
                  <a:cs typeface="Arial Narrow"/>
                </a:rPr>
                <a:t>(%)</a:t>
              </a:r>
              <a:endParaRPr sz="1100" dirty="0">
                <a:cs typeface="Arial Narrow"/>
              </a:endParaRPr>
            </a:p>
          </p:txBody>
        </p:sp>
        <p:sp>
          <p:nvSpPr>
            <p:cNvPr id="108" name="object 72">
              <a:extLst>
                <a:ext uri="{FF2B5EF4-FFF2-40B4-BE49-F238E27FC236}">
                  <a16:creationId xmlns:a16="http://schemas.microsoft.com/office/drawing/2014/main" id="{6E41BD59-42B6-48E8-92A6-79E87B76D9B2}"/>
                </a:ext>
              </a:extLst>
            </p:cNvPr>
            <p:cNvSpPr txBox="1"/>
            <p:nvPr/>
          </p:nvSpPr>
          <p:spPr>
            <a:xfrm>
              <a:off x="4315200" y="2332060"/>
              <a:ext cx="169277" cy="1743118"/>
            </a:xfrm>
            <a:prstGeom prst="rect">
              <a:avLst/>
            </a:prstGeom>
          </p:spPr>
          <p:txBody>
            <a:bodyPr vert="vert270" wrap="square" lIns="0" tIns="698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55"/>
                </a:spcBef>
              </a:pPr>
              <a:r>
                <a:rPr sz="1100" spc="10" dirty="0">
                  <a:cs typeface="Arial Narrow"/>
                </a:rPr>
                <a:t>Proportion </a:t>
              </a:r>
              <a:r>
                <a:rPr sz="1100" spc="5" dirty="0">
                  <a:cs typeface="Arial Narrow"/>
                </a:rPr>
                <a:t>of patients</a:t>
              </a:r>
              <a:r>
                <a:rPr sz="1100" spc="-65" dirty="0">
                  <a:cs typeface="Arial Narrow"/>
                </a:rPr>
                <a:t> </a:t>
              </a:r>
              <a:r>
                <a:rPr sz="1100" spc="10" dirty="0">
                  <a:cs typeface="Arial Narrow"/>
                </a:rPr>
                <a:t>(%)</a:t>
              </a:r>
              <a:endParaRPr sz="1100" dirty="0">
                <a:cs typeface="Arial Narrow"/>
              </a:endParaRPr>
            </a:p>
          </p:txBody>
        </p:sp>
        <p:sp>
          <p:nvSpPr>
            <p:cNvPr id="10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162564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sz="1100" spc="5" dirty="0">
                  <a:cs typeface="Arial Narrow"/>
                </a:rPr>
                <a:t>3</a:t>
              </a:r>
              <a:r>
                <a:rPr sz="1100" spc="10" dirty="0">
                  <a:cs typeface="Arial Narrow"/>
                </a:rPr>
                <a:t>5</a:t>
              </a:r>
              <a:endParaRPr sz="1100" dirty="0">
                <a:cs typeface="Arial Narrow"/>
              </a:endParaRPr>
            </a:p>
          </p:txBody>
        </p:sp>
        <p:sp>
          <p:nvSpPr>
            <p:cNvPr id="11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206895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30</a:t>
              </a:r>
              <a:endParaRPr sz="1100" dirty="0">
                <a:cs typeface="Arial Narrow"/>
              </a:endParaRPr>
            </a:p>
          </p:txBody>
        </p:sp>
        <p:sp>
          <p:nvSpPr>
            <p:cNvPr id="11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249193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25</a:t>
              </a:r>
              <a:endParaRPr sz="1100" dirty="0">
                <a:cs typeface="Arial Narrow"/>
              </a:endParaRPr>
            </a:p>
          </p:txBody>
        </p:sp>
        <p:sp>
          <p:nvSpPr>
            <p:cNvPr id="11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2939996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20</a:t>
              </a:r>
              <a:endParaRPr sz="1100" dirty="0">
                <a:cs typeface="Arial Narrow"/>
              </a:endParaRPr>
            </a:p>
          </p:txBody>
        </p:sp>
        <p:sp>
          <p:nvSpPr>
            <p:cNvPr id="11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3388057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15</a:t>
              </a:r>
              <a:endParaRPr sz="1100" dirty="0">
                <a:cs typeface="Arial Narrow"/>
              </a:endParaRPr>
            </a:p>
          </p:txBody>
        </p:sp>
        <p:sp>
          <p:nvSpPr>
            <p:cNvPr id="11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3827470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</a:t>
              </a:r>
              <a:endParaRPr sz="1100" dirty="0">
                <a:cs typeface="Arial Narrow"/>
              </a:endParaRPr>
            </a:p>
          </p:txBody>
        </p:sp>
        <p:sp>
          <p:nvSpPr>
            <p:cNvPr id="11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4282938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5</a:t>
              </a:r>
              <a:endParaRPr sz="1100" dirty="0">
                <a:cs typeface="Arial Narrow"/>
              </a:endParaRPr>
            </a:p>
          </p:txBody>
        </p:sp>
        <p:sp>
          <p:nvSpPr>
            <p:cNvPr id="11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477967" y="470988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0</a:t>
              </a:r>
              <a:endParaRPr sz="1100" dirty="0">
                <a:cs typeface="Arial Narrow"/>
              </a:endParaRPr>
            </a:p>
          </p:txBody>
        </p:sp>
        <p:sp>
          <p:nvSpPr>
            <p:cNvPr id="11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681217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0</a:t>
              </a:r>
              <a:endParaRPr sz="1100" dirty="0">
                <a:cs typeface="Arial Narrow"/>
              </a:endParaRPr>
            </a:p>
          </p:txBody>
        </p:sp>
        <p:sp>
          <p:nvSpPr>
            <p:cNvPr id="11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979100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</a:t>
              </a:r>
              <a:endParaRPr sz="1100" dirty="0">
                <a:cs typeface="Arial Narrow"/>
              </a:endParaRPr>
            </a:p>
          </p:txBody>
        </p:sp>
        <p:sp>
          <p:nvSpPr>
            <p:cNvPr id="11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263946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20</a:t>
              </a:r>
              <a:endParaRPr sz="1100" dirty="0">
                <a:cs typeface="Arial Narrow"/>
              </a:endParaRPr>
            </a:p>
          </p:txBody>
        </p:sp>
        <p:sp>
          <p:nvSpPr>
            <p:cNvPr id="12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562784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30</a:t>
              </a:r>
              <a:endParaRPr sz="1100" dirty="0">
                <a:cs typeface="Arial Narrow"/>
              </a:endParaRPr>
            </a:p>
          </p:txBody>
        </p:sp>
        <p:sp>
          <p:nvSpPr>
            <p:cNvPr id="12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841992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40</a:t>
              </a:r>
              <a:endParaRPr sz="1100" dirty="0">
                <a:cs typeface="Arial Narrow"/>
              </a:endParaRPr>
            </a:p>
          </p:txBody>
        </p:sp>
        <p:sp>
          <p:nvSpPr>
            <p:cNvPr id="12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6142752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50</a:t>
              </a:r>
              <a:endParaRPr sz="1100" dirty="0">
                <a:cs typeface="Arial Narrow"/>
              </a:endParaRPr>
            </a:p>
          </p:txBody>
        </p:sp>
        <p:sp>
          <p:nvSpPr>
            <p:cNvPr id="12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6431468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60</a:t>
              </a:r>
              <a:endParaRPr sz="1100" dirty="0">
                <a:cs typeface="Arial Narrow"/>
              </a:endParaRPr>
            </a:p>
          </p:txBody>
        </p:sp>
        <p:sp>
          <p:nvSpPr>
            <p:cNvPr id="12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6721523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70</a:t>
              </a:r>
              <a:endParaRPr sz="1100" dirty="0">
                <a:cs typeface="Arial Narrow"/>
              </a:endParaRPr>
            </a:p>
          </p:txBody>
        </p:sp>
        <p:sp>
          <p:nvSpPr>
            <p:cNvPr id="12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7017657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80</a:t>
              </a:r>
              <a:endParaRPr sz="1100" dirty="0">
                <a:cs typeface="Arial Narrow"/>
              </a:endParaRPr>
            </a:p>
          </p:txBody>
        </p:sp>
        <p:sp>
          <p:nvSpPr>
            <p:cNvPr id="12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7305327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90</a:t>
              </a:r>
              <a:endParaRPr sz="1100" dirty="0">
                <a:cs typeface="Arial Narrow"/>
              </a:endParaRPr>
            </a:p>
          </p:txBody>
        </p:sp>
        <p:sp>
          <p:nvSpPr>
            <p:cNvPr id="12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7553223" y="4905952"/>
              <a:ext cx="324180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100</a:t>
              </a:r>
              <a:endParaRPr sz="1100" dirty="0">
                <a:cs typeface="Arial Narrow"/>
              </a:endParaRPr>
            </a:p>
          </p:txBody>
        </p:sp>
        <p:sp>
          <p:nvSpPr>
            <p:cNvPr id="12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373568" y="5113453"/>
              <a:ext cx="1644090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IN" sz="1100" spc="5" dirty="0">
                  <a:cs typeface="Arial Narrow"/>
                </a:rPr>
                <a:t>10-year </a:t>
              </a:r>
              <a:r>
                <a:rPr lang="en-IN" sz="1100" spc="15" dirty="0">
                  <a:cs typeface="Arial Narrow"/>
                </a:rPr>
                <a:t>CV </a:t>
              </a:r>
              <a:r>
                <a:rPr lang="en-IN" sz="1100" spc="5" dirty="0">
                  <a:cs typeface="Arial Narrow"/>
                </a:rPr>
                <a:t>risk</a:t>
              </a:r>
              <a:r>
                <a:rPr lang="en-IN" sz="1100" spc="15" dirty="0">
                  <a:cs typeface="Arial Narrow"/>
                </a:rPr>
                <a:t> </a:t>
              </a:r>
              <a:r>
                <a:rPr lang="en-IN" sz="1100" spc="10" dirty="0">
                  <a:cs typeface="Arial Narrow"/>
                </a:rPr>
                <a:t>(%)</a:t>
              </a:r>
              <a:endParaRPr sz="1100" dirty="0">
                <a:cs typeface="Arial Narrow"/>
              </a:endParaRPr>
            </a:p>
          </p:txBody>
        </p:sp>
        <p:sp>
          <p:nvSpPr>
            <p:cNvPr id="129" name="object 72">
              <a:extLst>
                <a:ext uri="{FF2B5EF4-FFF2-40B4-BE49-F238E27FC236}">
                  <a16:creationId xmlns:a16="http://schemas.microsoft.com/office/drawing/2014/main" id="{6E41BD59-42B6-48E8-92A6-79E87B76D9B2}"/>
                </a:ext>
              </a:extLst>
            </p:cNvPr>
            <p:cNvSpPr txBox="1"/>
            <p:nvPr/>
          </p:nvSpPr>
          <p:spPr>
            <a:xfrm>
              <a:off x="7883356" y="2332060"/>
              <a:ext cx="169277" cy="1743118"/>
            </a:xfrm>
            <a:prstGeom prst="rect">
              <a:avLst/>
            </a:prstGeom>
          </p:spPr>
          <p:txBody>
            <a:bodyPr vert="vert270" wrap="square" lIns="0" tIns="698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55"/>
                </a:spcBef>
              </a:pPr>
              <a:r>
                <a:rPr sz="1100" spc="10" dirty="0">
                  <a:cs typeface="Arial Narrow"/>
                </a:rPr>
                <a:t>Proportion </a:t>
              </a:r>
              <a:r>
                <a:rPr sz="1100" spc="5" dirty="0">
                  <a:cs typeface="Arial Narrow"/>
                </a:rPr>
                <a:t>of patients</a:t>
              </a:r>
              <a:r>
                <a:rPr sz="1100" spc="-65" dirty="0">
                  <a:cs typeface="Arial Narrow"/>
                </a:rPr>
                <a:t> </a:t>
              </a:r>
              <a:r>
                <a:rPr sz="1100" spc="10" dirty="0">
                  <a:cs typeface="Arial Narrow"/>
                </a:rPr>
                <a:t>(%)</a:t>
              </a:r>
              <a:endParaRPr sz="1100" dirty="0">
                <a:cs typeface="Arial Narrow"/>
              </a:endParaRPr>
            </a:p>
          </p:txBody>
        </p:sp>
        <p:sp>
          <p:nvSpPr>
            <p:cNvPr id="13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162564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sz="1100" spc="5" dirty="0">
                  <a:cs typeface="Arial Narrow"/>
                </a:rPr>
                <a:t>3</a:t>
              </a:r>
              <a:r>
                <a:rPr sz="1100" spc="10" dirty="0">
                  <a:cs typeface="Arial Narrow"/>
                </a:rPr>
                <a:t>5</a:t>
              </a:r>
              <a:endParaRPr sz="1100" dirty="0">
                <a:cs typeface="Arial Narrow"/>
              </a:endParaRPr>
            </a:p>
          </p:txBody>
        </p:sp>
        <p:sp>
          <p:nvSpPr>
            <p:cNvPr id="13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206895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30</a:t>
              </a:r>
              <a:endParaRPr sz="1100" dirty="0">
                <a:cs typeface="Arial Narrow"/>
              </a:endParaRPr>
            </a:p>
          </p:txBody>
        </p:sp>
        <p:sp>
          <p:nvSpPr>
            <p:cNvPr id="13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2491935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25</a:t>
              </a:r>
              <a:endParaRPr sz="1100" dirty="0">
                <a:cs typeface="Arial Narrow"/>
              </a:endParaRPr>
            </a:p>
          </p:txBody>
        </p:sp>
        <p:sp>
          <p:nvSpPr>
            <p:cNvPr id="13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2939996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20</a:t>
              </a:r>
              <a:endParaRPr sz="1100" dirty="0">
                <a:cs typeface="Arial Narrow"/>
              </a:endParaRPr>
            </a:p>
          </p:txBody>
        </p:sp>
        <p:sp>
          <p:nvSpPr>
            <p:cNvPr id="13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3388057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15</a:t>
              </a:r>
              <a:endParaRPr sz="1100" dirty="0">
                <a:cs typeface="Arial Narrow"/>
              </a:endParaRPr>
            </a:p>
          </p:txBody>
        </p:sp>
        <p:sp>
          <p:nvSpPr>
            <p:cNvPr id="13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3827470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</a:t>
              </a:r>
              <a:endParaRPr sz="1100" dirty="0">
                <a:cs typeface="Arial Narrow"/>
              </a:endParaRPr>
            </a:p>
          </p:txBody>
        </p:sp>
        <p:sp>
          <p:nvSpPr>
            <p:cNvPr id="13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4282938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5</a:t>
              </a:r>
              <a:endParaRPr sz="1100" dirty="0">
                <a:cs typeface="Arial Narrow"/>
              </a:endParaRPr>
            </a:p>
          </p:txBody>
        </p:sp>
        <p:sp>
          <p:nvSpPr>
            <p:cNvPr id="13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046123" y="470988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0</a:t>
              </a:r>
              <a:endParaRPr sz="1100" dirty="0">
                <a:cs typeface="Arial Narrow"/>
              </a:endParaRPr>
            </a:p>
          </p:txBody>
        </p:sp>
        <p:sp>
          <p:nvSpPr>
            <p:cNvPr id="13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249373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0</a:t>
              </a:r>
              <a:endParaRPr sz="1100" dirty="0">
                <a:cs typeface="Arial Narrow"/>
              </a:endParaRPr>
            </a:p>
          </p:txBody>
        </p:sp>
        <p:sp>
          <p:nvSpPr>
            <p:cNvPr id="13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547256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</a:t>
              </a:r>
              <a:endParaRPr sz="1100" dirty="0">
                <a:cs typeface="Arial Narrow"/>
              </a:endParaRPr>
            </a:p>
          </p:txBody>
        </p:sp>
        <p:sp>
          <p:nvSpPr>
            <p:cNvPr id="14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832102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20</a:t>
              </a:r>
              <a:endParaRPr sz="1100" dirty="0">
                <a:cs typeface="Arial Narrow"/>
              </a:endParaRPr>
            </a:p>
          </p:txBody>
        </p:sp>
        <p:sp>
          <p:nvSpPr>
            <p:cNvPr id="14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130940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30</a:t>
              </a:r>
              <a:endParaRPr sz="1100" dirty="0">
                <a:cs typeface="Arial Narrow"/>
              </a:endParaRPr>
            </a:p>
          </p:txBody>
        </p:sp>
        <p:sp>
          <p:nvSpPr>
            <p:cNvPr id="14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10148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40</a:t>
              </a:r>
              <a:endParaRPr sz="1100" dirty="0">
                <a:cs typeface="Arial Narrow"/>
              </a:endParaRPr>
            </a:p>
          </p:txBody>
        </p:sp>
        <p:sp>
          <p:nvSpPr>
            <p:cNvPr id="14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710908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50</a:t>
              </a:r>
              <a:endParaRPr sz="1100" dirty="0">
                <a:cs typeface="Arial Narrow"/>
              </a:endParaRPr>
            </a:p>
          </p:txBody>
        </p:sp>
        <p:sp>
          <p:nvSpPr>
            <p:cNvPr id="14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999624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60</a:t>
              </a:r>
              <a:endParaRPr sz="1100" dirty="0">
                <a:cs typeface="Arial Narrow"/>
              </a:endParaRPr>
            </a:p>
          </p:txBody>
        </p:sp>
        <p:sp>
          <p:nvSpPr>
            <p:cNvPr id="14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0289679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70</a:t>
              </a:r>
              <a:endParaRPr sz="1100" dirty="0">
                <a:cs typeface="Arial Narrow"/>
              </a:endParaRPr>
            </a:p>
          </p:txBody>
        </p:sp>
        <p:sp>
          <p:nvSpPr>
            <p:cNvPr id="14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0585813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80</a:t>
              </a:r>
              <a:endParaRPr sz="1100" dirty="0">
                <a:cs typeface="Arial Narrow"/>
              </a:endParaRPr>
            </a:p>
          </p:txBody>
        </p:sp>
        <p:sp>
          <p:nvSpPr>
            <p:cNvPr id="14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0873483" y="4905952"/>
              <a:ext cx="235747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90</a:t>
              </a:r>
              <a:endParaRPr sz="1100" dirty="0">
                <a:cs typeface="Arial Narrow"/>
              </a:endParaRPr>
            </a:p>
          </p:txBody>
        </p:sp>
        <p:sp>
          <p:nvSpPr>
            <p:cNvPr id="14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11121379" y="4905952"/>
              <a:ext cx="324180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100" spc="5" dirty="0">
                  <a:cs typeface="Arial Narrow"/>
                </a:rPr>
                <a:t>100</a:t>
              </a:r>
              <a:endParaRPr sz="1100" dirty="0">
                <a:cs typeface="Arial Narrow"/>
              </a:endParaRPr>
            </a:p>
          </p:txBody>
        </p:sp>
        <p:sp>
          <p:nvSpPr>
            <p:cNvPr id="14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941724" y="5113453"/>
              <a:ext cx="1644090" cy="185307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IN" sz="1100" spc="5" dirty="0">
                  <a:cs typeface="Arial Narrow"/>
                </a:rPr>
                <a:t>10-year </a:t>
              </a:r>
              <a:r>
                <a:rPr lang="en-IN" sz="1100" spc="15" dirty="0">
                  <a:cs typeface="Arial Narrow"/>
                </a:rPr>
                <a:t>CV </a:t>
              </a:r>
              <a:r>
                <a:rPr lang="en-IN" sz="1100" spc="5" dirty="0">
                  <a:cs typeface="Arial Narrow"/>
                </a:rPr>
                <a:t>risk</a:t>
              </a:r>
              <a:r>
                <a:rPr lang="en-IN" sz="1100" spc="15" dirty="0">
                  <a:cs typeface="Arial Narrow"/>
                </a:rPr>
                <a:t> </a:t>
              </a:r>
              <a:r>
                <a:rPr lang="en-IN" sz="1100" spc="10" dirty="0">
                  <a:cs typeface="Arial Narrow"/>
                </a:rPr>
                <a:t>(%)</a:t>
              </a:r>
              <a:endParaRPr sz="1100" dirty="0">
                <a:cs typeface="Arial Narrow"/>
              </a:endParaRPr>
            </a:p>
          </p:txBody>
        </p:sp>
        <p:sp>
          <p:nvSpPr>
            <p:cNvPr id="150" name="object 119">
              <a:extLst>
                <a:ext uri="{FF2B5EF4-FFF2-40B4-BE49-F238E27FC236}">
                  <a16:creationId xmlns:a16="http://schemas.microsoft.com/office/drawing/2014/main" id="{9D3F8D56-BF9C-4C6F-BB65-E9EF4CE578A6}"/>
                </a:ext>
              </a:extLst>
            </p:cNvPr>
            <p:cNvSpPr txBox="1"/>
            <p:nvPr/>
          </p:nvSpPr>
          <p:spPr>
            <a:xfrm>
              <a:off x="9876399" y="2054710"/>
              <a:ext cx="1684876" cy="18222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R="5080">
                <a:lnSpc>
                  <a:spcPct val="108200"/>
                </a:lnSpc>
              </a:pPr>
              <a:r>
                <a:rPr sz="1000" spc="5" dirty="0">
                  <a:solidFill>
                    <a:srgbClr val="231F20"/>
                  </a:solidFill>
                  <a:cs typeface="Arial Narrow"/>
                </a:rPr>
                <a:t>After evolocumab</a:t>
              </a:r>
              <a:r>
                <a:rPr sz="1000" spc="-10" dirty="0">
                  <a:solidFill>
                    <a:srgbClr val="231F20"/>
                  </a:solidFill>
                  <a:cs typeface="Arial Narrow"/>
                </a:rPr>
                <a:t> </a:t>
              </a:r>
              <a:r>
                <a:rPr sz="1000" spc="10" dirty="0">
                  <a:solidFill>
                    <a:srgbClr val="231F20"/>
                  </a:solidFill>
                  <a:cs typeface="Arial Narrow"/>
                </a:rPr>
                <a:t>treatment</a:t>
              </a:r>
              <a:endParaRPr sz="1000" dirty="0">
                <a:cs typeface="Arial Narrow"/>
              </a:endParaRP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4F066B-B0A6-4CA2-B131-D4A5FF53F534}"/>
              </a:ext>
            </a:extLst>
          </p:cNvPr>
          <p:cNvSpPr txBox="1"/>
          <p:nvPr/>
        </p:nvSpPr>
        <p:spPr>
          <a:xfrm>
            <a:off x="572877" y="1278897"/>
            <a:ext cx="9979862" cy="4924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285750" indent="-285750">
              <a:buClr>
                <a:srgbClr val="007CC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Probability distributions using the three different methods for simulating 10‑year CV risk before and after </a:t>
            </a:r>
            <a:r>
              <a:rPr lang="en-US" sz="1600" dirty="0" err="1"/>
              <a:t>evolocumab</a:t>
            </a:r>
            <a:r>
              <a:rPr lang="en-US" sz="1600" dirty="0"/>
              <a:t> treatment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0567247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453A9D-FDAB-49A2-B173-7D730026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strike="noStrike" baseline="0" dirty="0"/>
              <a:t>Predicted 10-year CV Risk </a:t>
            </a:r>
            <a:r>
              <a:rPr lang="en-US" dirty="0"/>
              <a:t>B</a:t>
            </a:r>
            <a:r>
              <a:rPr lang="en-US" u="none" strike="noStrike" baseline="0" dirty="0"/>
              <a:t>efore and </a:t>
            </a:r>
            <a:r>
              <a:rPr lang="en-US" dirty="0"/>
              <a:t>A</a:t>
            </a:r>
            <a:r>
              <a:rPr lang="en-US" u="none" strike="noStrike" baseline="0" dirty="0"/>
              <a:t>fter </a:t>
            </a:r>
            <a:r>
              <a:rPr lang="en-US" dirty="0" err="1"/>
              <a:t>E</a:t>
            </a:r>
            <a:r>
              <a:rPr lang="en-US" u="none" strike="noStrike" baseline="0" dirty="0" err="1"/>
              <a:t>volocumab</a:t>
            </a:r>
            <a:r>
              <a:rPr lang="en-US" u="none" strike="noStrike" baseline="0" dirty="0"/>
              <a:t> </a:t>
            </a:r>
            <a:r>
              <a:rPr lang="en-US" dirty="0"/>
              <a:t>T</a:t>
            </a:r>
            <a:r>
              <a:rPr lang="en-US" u="none" strike="noStrike" baseline="0" dirty="0"/>
              <a:t>reatment  (</a:t>
            </a:r>
            <a:r>
              <a:rPr lang="en-US" dirty="0"/>
              <a:t>Table 1)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6E6494-BB5E-41AE-AFA6-EA8A42114E24}"/>
              </a:ext>
            </a:extLst>
          </p:cNvPr>
          <p:cNvSpPr txBox="1"/>
          <p:nvPr/>
        </p:nvSpPr>
        <p:spPr>
          <a:xfrm>
            <a:off x="753728" y="6160004"/>
            <a:ext cx="9579086" cy="3465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800" b="0" i="0" u="none" strike="noStrike" baseline="0" dirty="0">
                <a:latin typeface="+mj-lt"/>
              </a:rPr>
              <a:t>ARR, absolute risk reduction; CV, cardiovascular; NNT, number needed to treat; REACH, </a:t>
            </a:r>
            <a:r>
              <a:rPr lang="en-US" sz="800" b="0" i="0" u="none" strike="noStrike" baseline="0" dirty="0" err="1">
                <a:latin typeface="+mj-lt"/>
              </a:rPr>
              <a:t>REduction</a:t>
            </a:r>
            <a:r>
              <a:rPr lang="en-US" sz="800" b="0" i="0" u="none" strike="noStrike" baseline="0" dirty="0">
                <a:latin typeface="+mj-lt"/>
              </a:rPr>
              <a:t> of Atherothrombosis for Continued Health; RRR, relative risk reduction; SD, standard deviation.</a:t>
            </a:r>
          </a:p>
          <a:p>
            <a:pPr>
              <a:lnSpc>
                <a:spcPct val="150000"/>
              </a:lnSpc>
            </a:pPr>
            <a:r>
              <a:rPr lang="en-GB" sz="800" dirty="0"/>
              <a:t>1. </a:t>
            </a:r>
            <a:r>
              <a:rPr lang="en-GB" sz="800" dirty="0" err="1"/>
              <a:t>Sabatine</a:t>
            </a:r>
            <a:r>
              <a:rPr lang="en-GB" sz="800" dirty="0"/>
              <a:t> MS et al</a:t>
            </a:r>
            <a:r>
              <a:rPr lang="en-GB" sz="800" i="1" dirty="0"/>
              <a:t>. Am Heart J </a:t>
            </a:r>
            <a:r>
              <a:rPr lang="en-GB" sz="800" dirty="0"/>
              <a:t>2016;173:94–101.</a:t>
            </a:r>
            <a:r>
              <a:rPr lang="en-US" sz="800" dirty="0"/>
              <a:t> </a:t>
            </a:r>
            <a:r>
              <a:rPr lang="da-DK" sz="800" dirty="0"/>
              <a:t>2. Wilson PWF et al</a:t>
            </a:r>
            <a:r>
              <a:rPr lang="da-DK" sz="800" i="1" dirty="0"/>
              <a:t>. Am J Med </a:t>
            </a:r>
            <a:r>
              <a:rPr lang="da-DK" sz="800" dirty="0"/>
              <a:t>2012;125:695–703.e1. </a:t>
            </a:r>
            <a:r>
              <a:rPr lang="en-US" sz="800" dirty="0"/>
              <a:t>3. Lindh M et al. </a:t>
            </a:r>
            <a:r>
              <a:rPr lang="en-US" sz="800" i="1" dirty="0" err="1"/>
              <a:t>Eur</a:t>
            </a:r>
            <a:r>
              <a:rPr lang="en-US" sz="800" i="1" dirty="0"/>
              <a:t> Heart J </a:t>
            </a:r>
            <a:r>
              <a:rPr lang="en-US" sz="800" i="1" dirty="0" err="1"/>
              <a:t>Qual</a:t>
            </a:r>
            <a:r>
              <a:rPr lang="en-US" sz="800" i="1" dirty="0"/>
              <a:t> Care </a:t>
            </a:r>
            <a:r>
              <a:rPr lang="en-US" sz="800" i="1" dirty="0" err="1"/>
              <a:t>Clin</a:t>
            </a:r>
            <a:r>
              <a:rPr lang="en-US" sz="800" i="1" dirty="0"/>
              <a:t> Outcomes </a:t>
            </a:r>
            <a:r>
              <a:rPr lang="en-US" sz="800" dirty="0"/>
              <a:t>2019;5:225–32.</a:t>
            </a:r>
            <a:endParaRPr lang="en-GB" sz="800" b="1" dirty="0">
              <a:solidFill>
                <a:srgbClr val="000000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320395B-E39D-406E-86EE-0629FCB857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664889"/>
              </p:ext>
            </p:extLst>
          </p:nvPr>
        </p:nvGraphicFramePr>
        <p:xfrm>
          <a:off x="2632487" y="2385145"/>
          <a:ext cx="6772149" cy="2665365"/>
        </p:xfrm>
        <a:graphic>
          <a:graphicData uri="http://schemas.openxmlformats.org/drawingml/2006/table">
            <a:tbl>
              <a:tblPr>
                <a:effectLst/>
                <a:tableStyleId>{D113A9D2-9D6B-4929-AA2D-F23B5EE8CBE7}</a:tableStyleId>
              </a:tblPr>
              <a:tblGrid>
                <a:gridCol w="2661551">
                  <a:extLst>
                    <a:ext uri="{9D8B030D-6E8A-4147-A177-3AD203B41FA5}">
                      <a16:colId xmlns:a16="http://schemas.microsoft.com/office/drawing/2014/main" val="505012395"/>
                    </a:ext>
                  </a:extLst>
                </a:gridCol>
                <a:gridCol w="1480891">
                  <a:extLst>
                    <a:ext uri="{9D8B030D-6E8A-4147-A177-3AD203B41FA5}">
                      <a16:colId xmlns:a16="http://schemas.microsoft.com/office/drawing/2014/main" val="49158375"/>
                    </a:ext>
                  </a:extLst>
                </a:gridCol>
                <a:gridCol w="1372343">
                  <a:extLst>
                    <a:ext uri="{9D8B030D-6E8A-4147-A177-3AD203B41FA5}">
                      <a16:colId xmlns:a16="http://schemas.microsoft.com/office/drawing/2014/main" val="1630671475"/>
                    </a:ext>
                  </a:extLst>
                </a:gridCol>
                <a:gridCol w="1257364">
                  <a:extLst>
                    <a:ext uri="{9D8B030D-6E8A-4147-A177-3AD203B41FA5}">
                      <a16:colId xmlns:a16="http://schemas.microsoft.com/office/drawing/2014/main" val="1789152989"/>
                    </a:ext>
                  </a:extLst>
                </a:gridCol>
              </a:tblGrid>
              <a:tr h="747754">
                <a:tc>
                  <a:txBody>
                    <a:bodyPr/>
                    <a:lstStyle/>
                    <a:p>
                      <a:pPr marL="137160"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REACH</a:t>
                      </a: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equation</a:t>
                      </a:r>
                      <a:r>
                        <a:rPr lang="en-GB" sz="1200" b="1" i="0" u="none" strike="noStrike" kern="1200" baseline="300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2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FOURIER</a:t>
                      </a: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trial</a:t>
                      </a:r>
                      <a:r>
                        <a:rPr lang="en-GB" sz="1200" b="1" i="0" u="none" strike="noStrike" kern="1200" baseline="300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2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FOURIER-like</a:t>
                      </a: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observational</a:t>
                      </a: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  <a:r>
                        <a:rPr lang="en-GB" sz="1200" b="1" i="0" u="none" strike="noStrike" kern="1200" baseline="300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2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350982"/>
                  </a:ext>
                </a:extLst>
              </a:tr>
              <a:tr h="415138">
                <a:tc>
                  <a:txBody>
                    <a:bodyPr/>
                    <a:lstStyle/>
                    <a:p>
                      <a:r>
                        <a:rPr lang="en-GB" sz="12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Before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evolocumab</a:t>
                      </a:r>
                      <a:endParaRPr lang="en-GB" sz="12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treatment, %, mean (SD)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35.7 (16.7)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35.9 (12.1)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41.4 (13.0)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192188"/>
                  </a:ext>
                </a:extLst>
              </a:tr>
              <a:tr h="415138">
                <a:tc>
                  <a:txBody>
                    <a:bodyPr/>
                    <a:lstStyle/>
                    <a:p>
                      <a:r>
                        <a:rPr lang="en-GB" sz="12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evolocumab</a:t>
                      </a:r>
                      <a:endParaRPr lang="en-GB" sz="12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treatment, %, mean (SD)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25.3 (13.4)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24.9 (8.2)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29.3 (9.2)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354993"/>
                  </a:ext>
                </a:extLst>
              </a:tr>
              <a:tr h="362445">
                <a:tc>
                  <a:txBody>
                    <a:bodyPr/>
                    <a:lstStyle/>
                    <a:p>
                      <a:pPr marL="0" algn="l" fontAlgn="b"/>
                      <a:r>
                        <a:rPr lang="en-GB" sz="12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RRR, %, mean (SD)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33.3 (17.3)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33.3 (17.3)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33.3 (17.3)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616810"/>
                  </a:ext>
                </a:extLst>
              </a:tr>
              <a:tr h="362445">
                <a:tc>
                  <a:txBody>
                    <a:bodyPr/>
                    <a:lstStyle/>
                    <a:p>
                      <a:pPr marL="0" algn="l" fontAlgn="b"/>
                      <a:r>
                        <a:rPr lang="en-GB" sz="12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ARR, %, mean (SD)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10.4 (8.0)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11.0 (8.1)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12.1 (8.6)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699158"/>
                  </a:ext>
                </a:extLst>
              </a:tr>
              <a:tr h="362445"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GB" sz="12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NNT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 fontAlgn="b"/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3631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8AA019-7F9A-4870-B175-38E99CC7AD53}"/>
              </a:ext>
            </a:extLst>
          </p:cNvPr>
          <p:cNvSpPr txBox="1"/>
          <p:nvPr/>
        </p:nvSpPr>
        <p:spPr>
          <a:xfrm>
            <a:off x="662518" y="1669622"/>
            <a:ext cx="7445896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285750" indent="-285750">
              <a:buClr>
                <a:srgbClr val="007CC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Predicted 10-year CV risk, RRR and ARR </a:t>
            </a:r>
          </a:p>
        </p:txBody>
      </p:sp>
    </p:spTree>
    <p:extLst>
      <p:ext uri="{BB962C8B-B14F-4D97-AF65-F5344CB8AC3E}">
        <p14:creationId xmlns:p14="http://schemas.microsoft.com/office/powerpoint/2010/main" val="92540222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C32194-E05A-401F-9B85-4C06215AD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none" strike="noStrike" baseline="0" dirty="0"/>
              <a:t>Simulated Probability </a:t>
            </a:r>
            <a:r>
              <a:rPr lang="en-US" dirty="0"/>
              <a:t>D</a:t>
            </a:r>
            <a:r>
              <a:rPr lang="en-US" b="1" u="none" strike="noStrike" baseline="0" dirty="0"/>
              <a:t>istributions for 10-year ARR (</a:t>
            </a:r>
            <a:r>
              <a:rPr lang="en-US" dirty="0"/>
              <a:t>Figure 2) 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7B2092-1E37-452A-B395-D9875352BC29}"/>
              </a:ext>
            </a:extLst>
          </p:cNvPr>
          <p:cNvSpPr txBox="1"/>
          <p:nvPr/>
        </p:nvSpPr>
        <p:spPr>
          <a:xfrm>
            <a:off x="762433" y="6419119"/>
            <a:ext cx="6695768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800" b="0" i="0" u="none" strike="noStrike" baseline="0" dirty="0">
                <a:latin typeface="+mj-lt"/>
              </a:rPr>
              <a:t>ARR, absolute risk reduction; REACH, </a:t>
            </a:r>
            <a:r>
              <a:rPr lang="en-US" sz="800" b="0" i="0" u="none" strike="noStrike" baseline="0" dirty="0" err="1">
                <a:latin typeface="+mj-lt"/>
              </a:rPr>
              <a:t>REduction</a:t>
            </a:r>
            <a:r>
              <a:rPr lang="en-US" sz="800" b="0" i="0" u="none" strike="noStrike" baseline="0" dirty="0">
                <a:latin typeface="+mj-lt"/>
              </a:rPr>
              <a:t> of Atherothrombosis for Continued Health.</a:t>
            </a:r>
            <a:endParaRPr lang="en-GB" sz="800" b="1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886002" y="1491558"/>
            <a:ext cx="8931425" cy="4594145"/>
            <a:chOff x="1749496" y="1463323"/>
            <a:chExt cx="8931425" cy="4594145"/>
          </a:xfrm>
        </p:grpSpPr>
        <p:grpSp>
          <p:nvGrpSpPr>
            <p:cNvPr id="4" name="Group 3"/>
            <p:cNvGrpSpPr/>
            <p:nvPr/>
          </p:nvGrpSpPr>
          <p:grpSpPr>
            <a:xfrm>
              <a:off x="1749496" y="1463323"/>
              <a:ext cx="8827519" cy="4594145"/>
              <a:chOff x="2995047" y="1740677"/>
              <a:chExt cx="4733428" cy="3077845"/>
            </a:xfrm>
          </p:grpSpPr>
          <p:grpSp>
            <p:nvGrpSpPr>
              <p:cNvPr id="9" name="object 24">
                <a:extLst>
                  <a:ext uri="{FF2B5EF4-FFF2-40B4-BE49-F238E27FC236}">
                    <a16:creationId xmlns:a16="http://schemas.microsoft.com/office/drawing/2014/main" id="{99F10ECD-6955-49D9-A4CD-AD69797117A1}"/>
                  </a:ext>
                </a:extLst>
              </p:cNvPr>
              <p:cNvGrpSpPr/>
              <p:nvPr/>
            </p:nvGrpSpPr>
            <p:grpSpPr>
              <a:xfrm>
                <a:off x="6372420" y="1962658"/>
                <a:ext cx="81075" cy="469617"/>
                <a:chOff x="18500097" y="4219540"/>
                <a:chExt cx="81075" cy="469617"/>
              </a:xfrm>
            </p:grpSpPr>
            <p:sp>
              <p:nvSpPr>
                <p:cNvPr id="12" name="object 26">
                  <a:extLst>
                    <a:ext uri="{FF2B5EF4-FFF2-40B4-BE49-F238E27FC236}">
                      <a16:creationId xmlns:a16="http://schemas.microsoft.com/office/drawing/2014/main" id="{6C5C3F41-0AB5-4E53-99B7-7ABDA9A4B1F3}"/>
                    </a:ext>
                  </a:extLst>
                </p:cNvPr>
                <p:cNvSpPr/>
                <p:nvPr/>
              </p:nvSpPr>
              <p:spPr>
                <a:xfrm>
                  <a:off x="18500097" y="4219540"/>
                  <a:ext cx="81075" cy="10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00" h="101600">
                      <a:moveTo>
                        <a:pt x="101524" y="0"/>
                      </a:moveTo>
                      <a:lnTo>
                        <a:pt x="0" y="0"/>
                      </a:lnTo>
                      <a:lnTo>
                        <a:pt x="0" y="101536"/>
                      </a:lnTo>
                      <a:lnTo>
                        <a:pt x="101524" y="101536"/>
                      </a:lnTo>
                      <a:lnTo>
                        <a:pt x="101524" y="0"/>
                      </a:lnTo>
                      <a:close/>
                    </a:path>
                  </a:pathLst>
                </a:custGeom>
                <a:solidFill>
                  <a:schemeClr val="accent1">
                    <a:alpha val="50199"/>
                  </a:schemeClr>
                </a:solidFill>
              </p:spPr>
              <p:txBody>
                <a:bodyPr wrap="square" lIns="0" tIns="0" rIns="0" bIns="0" rtlCol="0"/>
                <a:lstStyle/>
                <a:p>
                  <a:endParaRPr sz="1200" dirty="0"/>
                </a:p>
              </p:txBody>
            </p:sp>
            <p:sp>
              <p:nvSpPr>
                <p:cNvPr id="13" name="object 27">
                  <a:extLst>
                    <a:ext uri="{FF2B5EF4-FFF2-40B4-BE49-F238E27FC236}">
                      <a16:creationId xmlns:a16="http://schemas.microsoft.com/office/drawing/2014/main" id="{25E51043-EC98-4278-BFF6-7B9237315339}"/>
                    </a:ext>
                  </a:extLst>
                </p:cNvPr>
                <p:cNvSpPr/>
                <p:nvPr/>
              </p:nvSpPr>
              <p:spPr>
                <a:xfrm>
                  <a:off x="18500097" y="4403551"/>
                  <a:ext cx="81075" cy="10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00" h="101600">
                      <a:moveTo>
                        <a:pt x="101524" y="0"/>
                      </a:moveTo>
                      <a:lnTo>
                        <a:pt x="0" y="0"/>
                      </a:lnTo>
                      <a:lnTo>
                        <a:pt x="0" y="101530"/>
                      </a:lnTo>
                      <a:lnTo>
                        <a:pt x="101524" y="101530"/>
                      </a:lnTo>
                      <a:lnTo>
                        <a:pt x="101524" y="0"/>
                      </a:lnTo>
                      <a:close/>
                    </a:path>
                  </a:pathLst>
                </a:custGeom>
                <a:solidFill>
                  <a:schemeClr val="accent4">
                    <a:alpha val="74899"/>
                  </a:schemeClr>
                </a:solidFill>
              </p:spPr>
              <p:txBody>
                <a:bodyPr wrap="square" lIns="0" tIns="0" rIns="0" bIns="0" rtlCol="0"/>
                <a:lstStyle/>
                <a:p>
                  <a:endParaRPr sz="1200" dirty="0"/>
                </a:p>
              </p:txBody>
            </p:sp>
            <p:sp>
              <p:nvSpPr>
                <p:cNvPr id="14" name="object 28">
                  <a:extLst>
                    <a:ext uri="{FF2B5EF4-FFF2-40B4-BE49-F238E27FC236}">
                      <a16:creationId xmlns:a16="http://schemas.microsoft.com/office/drawing/2014/main" id="{0A21EDC0-3BBD-4389-8FFC-A17C0C21960F}"/>
                    </a:ext>
                  </a:extLst>
                </p:cNvPr>
                <p:cNvSpPr/>
                <p:nvPr/>
              </p:nvSpPr>
              <p:spPr>
                <a:xfrm>
                  <a:off x="18500097" y="4587557"/>
                  <a:ext cx="81075" cy="10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00" h="101600">
                      <a:moveTo>
                        <a:pt x="101524" y="0"/>
                      </a:moveTo>
                      <a:lnTo>
                        <a:pt x="0" y="0"/>
                      </a:lnTo>
                      <a:lnTo>
                        <a:pt x="0" y="101536"/>
                      </a:lnTo>
                      <a:lnTo>
                        <a:pt x="101524" y="101536"/>
                      </a:lnTo>
                      <a:lnTo>
                        <a:pt x="101524" y="0"/>
                      </a:lnTo>
                      <a:close/>
                    </a:path>
                  </a:pathLst>
                </a:custGeom>
                <a:solidFill>
                  <a:schemeClr val="accent3">
                    <a:alpha val="74899"/>
                  </a:schemeClr>
                </a:solidFill>
              </p:spPr>
              <p:txBody>
                <a:bodyPr wrap="square" lIns="0" tIns="0" rIns="0" bIns="0" rtlCol="0"/>
                <a:lstStyle/>
                <a:p>
                  <a:endParaRPr sz="1200" dirty="0"/>
                </a:p>
              </p:txBody>
            </p:sp>
          </p:grpSp>
          <p:grpSp>
            <p:nvGrpSpPr>
              <p:cNvPr id="16" name="object 30">
                <a:extLst>
                  <a:ext uri="{FF2B5EF4-FFF2-40B4-BE49-F238E27FC236}">
                    <a16:creationId xmlns:a16="http://schemas.microsoft.com/office/drawing/2014/main" id="{1E53A9D8-558D-4048-B3AB-B8BA16B65477}"/>
                  </a:ext>
                </a:extLst>
              </p:cNvPr>
              <p:cNvGrpSpPr/>
              <p:nvPr/>
            </p:nvGrpSpPr>
            <p:grpSpPr>
              <a:xfrm>
                <a:off x="3503963" y="2064258"/>
                <a:ext cx="4032928" cy="2356844"/>
                <a:chOff x="15654786" y="4339731"/>
                <a:chExt cx="4032928" cy="2356844"/>
              </a:xfrm>
            </p:grpSpPr>
            <p:sp>
              <p:nvSpPr>
                <p:cNvPr id="17" name="object 31">
                  <a:extLst>
                    <a:ext uri="{FF2B5EF4-FFF2-40B4-BE49-F238E27FC236}">
                      <a16:creationId xmlns:a16="http://schemas.microsoft.com/office/drawing/2014/main" id="{7BE29A31-CCAB-4303-9130-A72FC84F5E20}"/>
                    </a:ext>
                  </a:extLst>
                </p:cNvPr>
                <p:cNvSpPr/>
                <p:nvPr/>
              </p:nvSpPr>
              <p:spPr>
                <a:xfrm>
                  <a:off x="15654786" y="4415997"/>
                  <a:ext cx="3970020" cy="2220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0019" h="2220595">
                      <a:moveTo>
                        <a:pt x="1062229" y="0"/>
                      </a:moveTo>
                      <a:lnTo>
                        <a:pt x="799558" y="872368"/>
                      </a:lnTo>
                      <a:lnTo>
                        <a:pt x="530911" y="2033525"/>
                      </a:lnTo>
                      <a:lnTo>
                        <a:pt x="268234" y="2183932"/>
                      </a:lnTo>
                      <a:lnTo>
                        <a:pt x="0" y="2220026"/>
                      </a:lnTo>
                      <a:lnTo>
                        <a:pt x="3175513" y="2220026"/>
                      </a:lnTo>
                      <a:lnTo>
                        <a:pt x="3000414" y="2207996"/>
                      </a:lnTo>
                      <a:lnTo>
                        <a:pt x="2650231" y="2207996"/>
                      </a:lnTo>
                      <a:lnTo>
                        <a:pt x="2381584" y="2165884"/>
                      </a:lnTo>
                      <a:lnTo>
                        <a:pt x="2118907" y="2021490"/>
                      </a:lnTo>
                      <a:lnTo>
                        <a:pt x="1856230" y="1943278"/>
                      </a:lnTo>
                      <a:lnTo>
                        <a:pt x="1587583" y="1311563"/>
                      </a:lnTo>
                      <a:lnTo>
                        <a:pt x="1324906" y="577566"/>
                      </a:lnTo>
                      <a:lnTo>
                        <a:pt x="1062229" y="0"/>
                      </a:lnTo>
                      <a:close/>
                    </a:path>
                    <a:path w="3970019" h="2220595">
                      <a:moveTo>
                        <a:pt x="2912908" y="2201985"/>
                      </a:moveTo>
                      <a:lnTo>
                        <a:pt x="2650231" y="2207996"/>
                      </a:lnTo>
                      <a:lnTo>
                        <a:pt x="3000414" y="2207996"/>
                      </a:lnTo>
                      <a:lnTo>
                        <a:pt x="2912908" y="2201985"/>
                      </a:lnTo>
                      <a:close/>
                    </a:path>
                    <a:path w="3970019" h="2220595">
                      <a:moveTo>
                        <a:pt x="3444232" y="2201985"/>
                      </a:moveTo>
                      <a:lnTo>
                        <a:pt x="3175668" y="2220026"/>
                      </a:lnTo>
                      <a:lnTo>
                        <a:pt x="3969472" y="2220026"/>
                      </a:lnTo>
                      <a:lnTo>
                        <a:pt x="3706915" y="2207996"/>
                      </a:lnTo>
                      <a:lnTo>
                        <a:pt x="3444232" y="2201985"/>
                      </a:lnTo>
                      <a:close/>
                    </a:path>
                  </a:pathLst>
                </a:custGeom>
                <a:solidFill>
                  <a:schemeClr val="accent1">
                    <a:alpha val="50199"/>
                  </a:schemeClr>
                </a:solidFill>
              </p:spPr>
              <p:txBody>
                <a:bodyPr wrap="square" lIns="0" tIns="0" rIns="0" bIns="0" rtlCol="0"/>
                <a:lstStyle/>
                <a:p>
                  <a:endParaRPr sz="1200" dirty="0"/>
                </a:p>
              </p:txBody>
            </p:sp>
            <p:sp>
              <p:nvSpPr>
                <p:cNvPr id="18" name="object 32">
                  <a:extLst>
                    <a:ext uri="{FF2B5EF4-FFF2-40B4-BE49-F238E27FC236}">
                      <a16:creationId xmlns:a16="http://schemas.microsoft.com/office/drawing/2014/main" id="{40456858-D67E-432F-84FB-417513276EC3}"/>
                    </a:ext>
                  </a:extLst>
                </p:cNvPr>
                <p:cNvSpPr/>
                <p:nvPr/>
              </p:nvSpPr>
              <p:spPr>
                <a:xfrm>
                  <a:off x="15675451" y="4339731"/>
                  <a:ext cx="3970020" cy="229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0019" h="2298700">
                      <a:moveTo>
                        <a:pt x="1062247" y="0"/>
                      </a:moveTo>
                      <a:lnTo>
                        <a:pt x="799570" y="1287493"/>
                      </a:lnTo>
                      <a:lnTo>
                        <a:pt x="530923" y="2117755"/>
                      </a:lnTo>
                      <a:lnTo>
                        <a:pt x="268246" y="2250102"/>
                      </a:lnTo>
                      <a:lnTo>
                        <a:pt x="0" y="2298238"/>
                      </a:lnTo>
                      <a:lnTo>
                        <a:pt x="2912896" y="2298238"/>
                      </a:lnTo>
                      <a:lnTo>
                        <a:pt x="2650249" y="2250102"/>
                      </a:lnTo>
                      <a:lnTo>
                        <a:pt x="2381602" y="2232055"/>
                      </a:lnTo>
                      <a:lnTo>
                        <a:pt x="2118919" y="2147825"/>
                      </a:lnTo>
                      <a:lnTo>
                        <a:pt x="1856242" y="1967336"/>
                      </a:lnTo>
                      <a:lnTo>
                        <a:pt x="1587595" y="1311563"/>
                      </a:lnTo>
                      <a:lnTo>
                        <a:pt x="1324918" y="523419"/>
                      </a:lnTo>
                      <a:lnTo>
                        <a:pt x="1062247" y="0"/>
                      </a:lnTo>
                      <a:close/>
                    </a:path>
                    <a:path w="3970019" h="2298700">
                      <a:moveTo>
                        <a:pt x="3175603" y="2280191"/>
                      </a:moveTo>
                      <a:lnTo>
                        <a:pt x="2913003" y="2298238"/>
                      </a:lnTo>
                      <a:lnTo>
                        <a:pt x="3969484" y="2298238"/>
                      </a:lnTo>
                      <a:lnTo>
                        <a:pt x="3706927" y="2286208"/>
                      </a:lnTo>
                      <a:lnTo>
                        <a:pt x="3444250" y="2286208"/>
                      </a:lnTo>
                      <a:lnTo>
                        <a:pt x="3175603" y="2280191"/>
                      </a:lnTo>
                      <a:close/>
                    </a:path>
                  </a:pathLst>
                </a:custGeom>
                <a:solidFill>
                  <a:schemeClr val="accent4">
                    <a:alpha val="74899"/>
                  </a:schemeClr>
                </a:solidFill>
              </p:spPr>
              <p:txBody>
                <a:bodyPr wrap="square" lIns="0" tIns="0" rIns="0" bIns="0" rtlCol="0"/>
                <a:lstStyle/>
                <a:p>
                  <a:endParaRPr sz="1200" dirty="0"/>
                </a:p>
              </p:txBody>
            </p:sp>
            <p:sp>
              <p:nvSpPr>
                <p:cNvPr id="19" name="object 33">
                  <a:extLst>
                    <a:ext uri="{FF2B5EF4-FFF2-40B4-BE49-F238E27FC236}">
                      <a16:creationId xmlns:a16="http://schemas.microsoft.com/office/drawing/2014/main" id="{E5BA06DC-EDDD-4959-83D9-73419DF6D427}"/>
                    </a:ext>
                  </a:extLst>
                </p:cNvPr>
                <p:cNvSpPr/>
                <p:nvPr/>
              </p:nvSpPr>
              <p:spPr>
                <a:xfrm>
                  <a:off x="15717694" y="4638268"/>
                  <a:ext cx="3970020" cy="1997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0019" h="1997709">
                      <a:moveTo>
                        <a:pt x="1062241" y="0"/>
                      </a:moveTo>
                      <a:lnTo>
                        <a:pt x="799570" y="1173186"/>
                      </a:lnTo>
                      <a:lnTo>
                        <a:pt x="530923" y="1816942"/>
                      </a:lnTo>
                      <a:lnTo>
                        <a:pt x="268246" y="1949289"/>
                      </a:lnTo>
                      <a:lnTo>
                        <a:pt x="0" y="1997419"/>
                      </a:lnTo>
                      <a:lnTo>
                        <a:pt x="3969484" y="1997419"/>
                      </a:lnTo>
                      <a:lnTo>
                        <a:pt x="3706926" y="1985390"/>
                      </a:lnTo>
                      <a:lnTo>
                        <a:pt x="3444244" y="1979378"/>
                      </a:lnTo>
                      <a:lnTo>
                        <a:pt x="3175597" y="1985390"/>
                      </a:lnTo>
                      <a:lnTo>
                        <a:pt x="2912920" y="1967342"/>
                      </a:lnTo>
                      <a:lnTo>
                        <a:pt x="2650243" y="1961325"/>
                      </a:lnTo>
                      <a:lnTo>
                        <a:pt x="2381596" y="1925225"/>
                      </a:lnTo>
                      <a:lnTo>
                        <a:pt x="2118919" y="1780836"/>
                      </a:lnTo>
                      <a:lnTo>
                        <a:pt x="1856242" y="1570264"/>
                      </a:lnTo>
                      <a:lnTo>
                        <a:pt x="1587595" y="703914"/>
                      </a:lnTo>
                      <a:lnTo>
                        <a:pt x="1324918" y="234636"/>
                      </a:lnTo>
                      <a:lnTo>
                        <a:pt x="1062241" y="0"/>
                      </a:lnTo>
                      <a:close/>
                    </a:path>
                  </a:pathLst>
                </a:custGeom>
                <a:solidFill>
                  <a:schemeClr val="accent3">
                    <a:alpha val="74899"/>
                  </a:schemeClr>
                </a:solidFill>
              </p:spPr>
              <p:txBody>
                <a:bodyPr wrap="square" lIns="0" tIns="0" rIns="0" bIns="0" rtlCol="0"/>
                <a:lstStyle/>
                <a:p>
                  <a:endParaRPr sz="1200" dirty="0"/>
                </a:p>
              </p:txBody>
            </p:sp>
            <p:sp>
              <p:nvSpPr>
                <p:cNvPr id="20" name="object 34">
                  <a:extLst>
                    <a:ext uri="{FF2B5EF4-FFF2-40B4-BE49-F238E27FC236}">
                      <a16:creationId xmlns:a16="http://schemas.microsoft.com/office/drawing/2014/main" id="{13BDE7AF-EC84-4938-9FD4-025D1BC6D223}"/>
                    </a:ext>
                  </a:extLst>
                </p:cNvPr>
                <p:cNvSpPr/>
                <p:nvPr/>
              </p:nvSpPr>
              <p:spPr>
                <a:xfrm>
                  <a:off x="15670482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5969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1" name="object 35">
                  <a:extLst>
                    <a:ext uri="{FF2B5EF4-FFF2-40B4-BE49-F238E27FC236}">
                      <a16:creationId xmlns:a16="http://schemas.microsoft.com/office/drawing/2014/main" id="{BEE2768B-71CA-424E-A021-A73D2B85D7E4}"/>
                    </a:ext>
                  </a:extLst>
                </p:cNvPr>
                <p:cNvSpPr/>
                <p:nvPr/>
              </p:nvSpPr>
              <p:spPr>
                <a:xfrm>
                  <a:off x="15933998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2" name="object 36">
                  <a:extLst>
                    <a:ext uri="{FF2B5EF4-FFF2-40B4-BE49-F238E27FC236}">
                      <a16:creationId xmlns:a16="http://schemas.microsoft.com/office/drawing/2014/main" id="{3E5A9F5B-2C41-481C-BFD0-946CC9123056}"/>
                    </a:ext>
                  </a:extLst>
                </p:cNvPr>
                <p:cNvSpPr/>
                <p:nvPr/>
              </p:nvSpPr>
              <p:spPr>
                <a:xfrm>
                  <a:off x="16198722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3" name="object 37">
                  <a:extLst>
                    <a:ext uri="{FF2B5EF4-FFF2-40B4-BE49-F238E27FC236}">
                      <a16:creationId xmlns:a16="http://schemas.microsoft.com/office/drawing/2014/main" id="{D62A92C8-2156-4A55-BBF6-23FC79D9E3B2}"/>
                    </a:ext>
                  </a:extLst>
                </p:cNvPr>
                <p:cNvSpPr/>
                <p:nvPr/>
              </p:nvSpPr>
              <p:spPr>
                <a:xfrm>
                  <a:off x="16463444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4" name="object 38">
                  <a:extLst>
                    <a:ext uri="{FF2B5EF4-FFF2-40B4-BE49-F238E27FC236}">
                      <a16:creationId xmlns:a16="http://schemas.microsoft.com/office/drawing/2014/main" id="{254D162B-5B53-4321-9265-A019D9C1764A}"/>
                    </a:ext>
                  </a:extLst>
                </p:cNvPr>
                <p:cNvSpPr/>
                <p:nvPr/>
              </p:nvSpPr>
              <p:spPr>
                <a:xfrm>
                  <a:off x="16728168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5" name="object 39">
                  <a:extLst>
                    <a:ext uri="{FF2B5EF4-FFF2-40B4-BE49-F238E27FC236}">
                      <a16:creationId xmlns:a16="http://schemas.microsoft.com/office/drawing/2014/main" id="{89236BFB-6FF7-4393-96E6-4AFD57ED1F6C}"/>
                    </a:ext>
                  </a:extLst>
                </p:cNvPr>
                <p:cNvSpPr/>
                <p:nvPr/>
              </p:nvSpPr>
              <p:spPr>
                <a:xfrm>
                  <a:off x="16992888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6" name="object 40">
                  <a:extLst>
                    <a:ext uri="{FF2B5EF4-FFF2-40B4-BE49-F238E27FC236}">
                      <a16:creationId xmlns:a16="http://schemas.microsoft.com/office/drawing/2014/main" id="{9727D10C-B97D-4992-B668-A741645AC0B2}"/>
                    </a:ext>
                  </a:extLst>
                </p:cNvPr>
                <p:cNvSpPr/>
                <p:nvPr/>
              </p:nvSpPr>
              <p:spPr>
                <a:xfrm>
                  <a:off x="17257612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7" name="object 41">
                  <a:extLst>
                    <a:ext uri="{FF2B5EF4-FFF2-40B4-BE49-F238E27FC236}">
                      <a16:creationId xmlns:a16="http://schemas.microsoft.com/office/drawing/2014/main" id="{9BAEC59E-A892-482A-B006-4691DEEBEA88}"/>
                    </a:ext>
                  </a:extLst>
                </p:cNvPr>
                <p:cNvSpPr/>
                <p:nvPr/>
              </p:nvSpPr>
              <p:spPr>
                <a:xfrm>
                  <a:off x="17522335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8" name="object 42">
                  <a:extLst>
                    <a:ext uri="{FF2B5EF4-FFF2-40B4-BE49-F238E27FC236}">
                      <a16:creationId xmlns:a16="http://schemas.microsoft.com/office/drawing/2014/main" id="{CC7DA8A0-ECF8-4598-AC4D-7643CE894367}"/>
                    </a:ext>
                  </a:extLst>
                </p:cNvPr>
                <p:cNvSpPr/>
                <p:nvPr/>
              </p:nvSpPr>
              <p:spPr>
                <a:xfrm>
                  <a:off x="17787058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29" name="object 43">
                  <a:extLst>
                    <a:ext uri="{FF2B5EF4-FFF2-40B4-BE49-F238E27FC236}">
                      <a16:creationId xmlns:a16="http://schemas.microsoft.com/office/drawing/2014/main" id="{130BD6CB-F5C9-4119-985E-CB17C147687F}"/>
                    </a:ext>
                  </a:extLst>
                </p:cNvPr>
                <p:cNvSpPr/>
                <p:nvPr/>
              </p:nvSpPr>
              <p:spPr>
                <a:xfrm>
                  <a:off x="18051781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30" name="object 44">
                  <a:extLst>
                    <a:ext uri="{FF2B5EF4-FFF2-40B4-BE49-F238E27FC236}">
                      <a16:creationId xmlns:a16="http://schemas.microsoft.com/office/drawing/2014/main" id="{2723B35D-8B2A-4F9E-B3D3-98EE697151E8}"/>
                    </a:ext>
                  </a:extLst>
                </p:cNvPr>
                <p:cNvSpPr/>
                <p:nvPr/>
              </p:nvSpPr>
              <p:spPr>
                <a:xfrm>
                  <a:off x="18316505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31" name="object 45">
                  <a:extLst>
                    <a:ext uri="{FF2B5EF4-FFF2-40B4-BE49-F238E27FC236}">
                      <a16:creationId xmlns:a16="http://schemas.microsoft.com/office/drawing/2014/main" id="{EB7DD29E-1EED-4EB1-8805-93FF545BBB4F}"/>
                    </a:ext>
                  </a:extLst>
                </p:cNvPr>
                <p:cNvSpPr/>
                <p:nvPr/>
              </p:nvSpPr>
              <p:spPr>
                <a:xfrm>
                  <a:off x="18581228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32" name="object 46">
                  <a:extLst>
                    <a:ext uri="{FF2B5EF4-FFF2-40B4-BE49-F238E27FC236}">
                      <a16:creationId xmlns:a16="http://schemas.microsoft.com/office/drawing/2014/main" id="{5D8B6EFC-ACB6-4902-8614-7F57002EDCE4}"/>
                    </a:ext>
                  </a:extLst>
                </p:cNvPr>
                <p:cNvSpPr/>
                <p:nvPr/>
              </p:nvSpPr>
              <p:spPr>
                <a:xfrm>
                  <a:off x="18845951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33" name="object 47">
                  <a:extLst>
                    <a:ext uri="{FF2B5EF4-FFF2-40B4-BE49-F238E27FC236}">
                      <a16:creationId xmlns:a16="http://schemas.microsoft.com/office/drawing/2014/main" id="{3D0E7B78-E1D4-4A7B-B5E5-04690179A0D5}"/>
                    </a:ext>
                  </a:extLst>
                </p:cNvPr>
                <p:cNvSpPr/>
                <p:nvPr/>
              </p:nvSpPr>
              <p:spPr>
                <a:xfrm>
                  <a:off x="19110674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34" name="object 48">
                  <a:extLst>
                    <a:ext uri="{FF2B5EF4-FFF2-40B4-BE49-F238E27FC236}">
                      <a16:creationId xmlns:a16="http://schemas.microsoft.com/office/drawing/2014/main" id="{530348F7-F7EA-4851-A872-BF4650907AA1}"/>
                    </a:ext>
                  </a:extLst>
                </p:cNvPr>
                <p:cNvSpPr/>
                <p:nvPr/>
              </p:nvSpPr>
              <p:spPr>
                <a:xfrm>
                  <a:off x="19375397" y="6642600"/>
                  <a:ext cx="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3975">
                      <a:moveTo>
                        <a:pt x="0" y="0"/>
                      </a:moveTo>
                      <a:lnTo>
                        <a:pt x="0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</p:grpSp>
          <p:sp>
            <p:nvSpPr>
              <p:cNvPr id="37" name="object 51">
                <a:extLst>
                  <a:ext uri="{FF2B5EF4-FFF2-40B4-BE49-F238E27FC236}">
                    <a16:creationId xmlns:a16="http://schemas.microsoft.com/office/drawing/2014/main" id="{69FE2D32-163E-4CB5-AEE1-A657822761D0}"/>
                  </a:ext>
                </a:extLst>
              </p:cNvPr>
              <p:cNvSpPr txBox="1"/>
              <p:nvPr/>
            </p:nvSpPr>
            <p:spPr>
              <a:xfrm>
                <a:off x="3113760" y="2330675"/>
                <a:ext cx="99020" cy="1510293"/>
              </a:xfrm>
              <a:prstGeom prst="rect">
                <a:avLst/>
              </a:prstGeom>
            </p:spPr>
            <p:txBody>
              <a:bodyPr vert="vert270" wrap="square" lIns="0" tIns="6985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55"/>
                  </a:spcBef>
                </a:pPr>
                <a:r>
                  <a:rPr sz="1200" b="1" spc="10" dirty="0">
                    <a:cs typeface="Arial Narrow"/>
                  </a:rPr>
                  <a:t>Proportion </a:t>
                </a:r>
                <a:r>
                  <a:rPr sz="1200" b="1" spc="5" dirty="0">
                    <a:cs typeface="Arial Narrow"/>
                  </a:rPr>
                  <a:t>of patients</a:t>
                </a:r>
                <a:r>
                  <a:rPr sz="1200" b="1" spc="-65" dirty="0">
                    <a:cs typeface="Arial Narrow"/>
                  </a:rPr>
                  <a:t> </a:t>
                </a:r>
                <a:r>
                  <a:rPr sz="1200" b="1" spc="10" dirty="0">
                    <a:cs typeface="Arial Narrow"/>
                  </a:rPr>
                  <a:t>(%)</a:t>
                </a:r>
                <a:endParaRPr sz="1200" b="1" dirty="0">
                  <a:cs typeface="Arial Narrow"/>
                </a:endParaRPr>
              </a:p>
            </p:txBody>
          </p:sp>
          <p:grpSp>
            <p:nvGrpSpPr>
              <p:cNvPr id="38" name="object 52">
                <a:extLst>
                  <a:ext uri="{FF2B5EF4-FFF2-40B4-BE49-F238E27FC236}">
                    <a16:creationId xmlns:a16="http://schemas.microsoft.com/office/drawing/2014/main" id="{6AA39D0F-15D2-49C5-B3B2-4115DA5FE698}"/>
                  </a:ext>
                </a:extLst>
              </p:cNvPr>
              <p:cNvGrpSpPr/>
              <p:nvPr/>
            </p:nvGrpSpPr>
            <p:grpSpPr>
              <a:xfrm>
                <a:off x="2995047" y="1740677"/>
                <a:ext cx="4733428" cy="3077845"/>
                <a:chOff x="15147497" y="4020670"/>
                <a:chExt cx="4733428" cy="3077845"/>
              </a:xfrm>
            </p:grpSpPr>
            <p:sp>
              <p:nvSpPr>
                <p:cNvPr id="39" name="object 53">
                  <a:extLst>
                    <a:ext uri="{FF2B5EF4-FFF2-40B4-BE49-F238E27FC236}">
                      <a16:creationId xmlns:a16="http://schemas.microsoft.com/office/drawing/2014/main" id="{CC083B93-2A93-49B1-A722-9EA5369DA84C}"/>
                    </a:ext>
                  </a:extLst>
                </p:cNvPr>
                <p:cNvSpPr/>
                <p:nvPr/>
              </p:nvSpPr>
              <p:spPr>
                <a:xfrm>
                  <a:off x="15619382" y="4569551"/>
                  <a:ext cx="539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>
                      <a:moveTo>
                        <a:pt x="53884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0" name="object 54">
                  <a:extLst>
                    <a:ext uri="{FF2B5EF4-FFF2-40B4-BE49-F238E27FC236}">
                      <a16:creationId xmlns:a16="http://schemas.microsoft.com/office/drawing/2014/main" id="{C09A71E7-8072-41A5-AAC0-AD0E42757302}"/>
                    </a:ext>
                  </a:extLst>
                </p:cNvPr>
                <p:cNvSpPr/>
                <p:nvPr/>
              </p:nvSpPr>
              <p:spPr>
                <a:xfrm>
                  <a:off x="15619382" y="4914982"/>
                  <a:ext cx="539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>
                      <a:moveTo>
                        <a:pt x="53884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1" name="object 55">
                  <a:extLst>
                    <a:ext uri="{FF2B5EF4-FFF2-40B4-BE49-F238E27FC236}">
                      <a16:creationId xmlns:a16="http://schemas.microsoft.com/office/drawing/2014/main" id="{E972BF29-2616-4C9C-A178-A1E755D88EAB}"/>
                    </a:ext>
                  </a:extLst>
                </p:cNvPr>
                <p:cNvSpPr/>
                <p:nvPr/>
              </p:nvSpPr>
              <p:spPr>
                <a:xfrm>
                  <a:off x="15619382" y="5260416"/>
                  <a:ext cx="539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>
                      <a:moveTo>
                        <a:pt x="53884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2" name="object 56">
                  <a:extLst>
                    <a:ext uri="{FF2B5EF4-FFF2-40B4-BE49-F238E27FC236}">
                      <a16:creationId xmlns:a16="http://schemas.microsoft.com/office/drawing/2014/main" id="{3D3926A0-AFE3-4D3B-9537-B52B09B3B37F}"/>
                    </a:ext>
                  </a:extLst>
                </p:cNvPr>
                <p:cNvSpPr/>
                <p:nvPr/>
              </p:nvSpPr>
              <p:spPr>
                <a:xfrm>
                  <a:off x="15619382" y="5605850"/>
                  <a:ext cx="539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>
                      <a:moveTo>
                        <a:pt x="53884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3" name="object 57">
                  <a:extLst>
                    <a:ext uri="{FF2B5EF4-FFF2-40B4-BE49-F238E27FC236}">
                      <a16:creationId xmlns:a16="http://schemas.microsoft.com/office/drawing/2014/main" id="{6FFD1D3C-5FA4-42A5-AFB1-5EFB78835E3A}"/>
                    </a:ext>
                  </a:extLst>
                </p:cNvPr>
                <p:cNvSpPr/>
                <p:nvPr/>
              </p:nvSpPr>
              <p:spPr>
                <a:xfrm>
                  <a:off x="15619382" y="5951283"/>
                  <a:ext cx="539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>
                      <a:moveTo>
                        <a:pt x="53884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4" name="object 58">
                  <a:extLst>
                    <a:ext uri="{FF2B5EF4-FFF2-40B4-BE49-F238E27FC236}">
                      <a16:creationId xmlns:a16="http://schemas.microsoft.com/office/drawing/2014/main" id="{28D23CB0-DD35-4AD2-94F0-5EAA968F5E57}"/>
                    </a:ext>
                  </a:extLst>
                </p:cNvPr>
                <p:cNvSpPr/>
                <p:nvPr/>
              </p:nvSpPr>
              <p:spPr>
                <a:xfrm>
                  <a:off x="15619382" y="6296717"/>
                  <a:ext cx="539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>
                      <a:moveTo>
                        <a:pt x="53884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5" name="object 59">
                  <a:extLst>
                    <a:ext uri="{FF2B5EF4-FFF2-40B4-BE49-F238E27FC236}">
                      <a16:creationId xmlns:a16="http://schemas.microsoft.com/office/drawing/2014/main" id="{3BD8078C-1927-4FAA-99AE-24ADC06D75BF}"/>
                    </a:ext>
                  </a:extLst>
                </p:cNvPr>
                <p:cNvSpPr/>
                <p:nvPr/>
              </p:nvSpPr>
              <p:spPr>
                <a:xfrm>
                  <a:off x="15619382" y="6642746"/>
                  <a:ext cx="539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>
                      <a:moveTo>
                        <a:pt x="53884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6" name="object 60">
                  <a:extLst>
                    <a:ext uri="{FF2B5EF4-FFF2-40B4-BE49-F238E27FC236}">
                      <a16:creationId xmlns:a16="http://schemas.microsoft.com/office/drawing/2014/main" id="{FE5B8061-075E-4FB5-B332-6ABA9FA2686A}"/>
                    </a:ext>
                  </a:extLst>
                </p:cNvPr>
                <p:cNvSpPr/>
                <p:nvPr/>
              </p:nvSpPr>
              <p:spPr>
                <a:xfrm>
                  <a:off x="15616594" y="4224116"/>
                  <a:ext cx="53975" cy="2418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" h="2418079">
                      <a:moveTo>
                        <a:pt x="0" y="0"/>
                      </a:moveTo>
                      <a:lnTo>
                        <a:pt x="53884" y="0"/>
                      </a:lnTo>
                      <a:lnTo>
                        <a:pt x="53884" y="24180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7" name="object 61">
                  <a:extLst>
                    <a:ext uri="{FF2B5EF4-FFF2-40B4-BE49-F238E27FC236}">
                      <a16:creationId xmlns:a16="http://schemas.microsoft.com/office/drawing/2014/main" id="{73239807-1A4F-45AF-8B93-C5CCAC4F7BAC}"/>
                    </a:ext>
                  </a:extLst>
                </p:cNvPr>
                <p:cNvSpPr/>
                <p:nvPr/>
              </p:nvSpPr>
              <p:spPr>
                <a:xfrm>
                  <a:off x="15670481" y="6642602"/>
                  <a:ext cx="397002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0019" h="53975">
                      <a:moveTo>
                        <a:pt x="0" y="53436"/>
                      </a:moveTo>
                      <a:lnTo>
                        <a:pt x="0" y="143"/>
                      </a:lnTo>
                      <a:lnTo>
                        <a:pt x="3969633" y="0"/>
                      </a:lnTo>
                      <a:lnTo>
                        <a:pt x="3969633" y="53436"/>
                      </a:ln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  <p:sp>
              <p:nvSpPr>
                <p:cNvPr id="48" name="object 62">
                  <a:extLst>
                    <a:ext uri="{FF2B5EF4-FFF2-40B4-BE49-F238E27FC236}">
                      <a16:creationId xmlns:a16="http://schemas.microsoft.com/office/drawing/2014/main" id="{524C910D-F24F-4F37-8654-8FDCD7FBA2E7}"/>
                    </a:ext>
                  </a:extLst>
                </p:cNvPr>
                <p:cNvSpPr/>
                <p:nvPr/>
              </p:nvSpPr>
              <p:spPr>
                <a:xfrm>
                  <a:off x="15147497" y="4020670"/>
                  <a:ext cx="4733428" cy="3077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7094" h="3077845">
                      <a:moveTo>
                        <a:pt x="0" y="3077535"/>
                      </a:moveTo>
                      <a:lnTo>
                        <a:pt x="4696783" y="3077535"/>
                      </a:lnTo>
                      <a:lnTo>
                        <a:pt x="4696783" y="0"/>
                      </a:lnTo>
                      <a:lnTo>
                        <a:pt x="0" y="0"/>
                      </a:lnTo>
                      <a:lnTo>
                        <a:pt x="0" y="3077535"/>
                      </a:lnTo>
                      <a:close/>
                    </a:path>
                  </a:pathLst>
                </a:custGeom>
                <a:ln w="11939">
                  <a:solidFill>
                    <a:srgbClr val="005DAA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200"/>
                </a:p>
              </p:txBody>
            </p:sp>
          </p:grpSp>
        </p:grpSp>
        <p:sp>
          <p:nvSpPr>
            <p:cNvPr id="4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1665459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sz="1200" spc="5" dirty="0">
                  <a:cs typeface="Arial Narrow"/>
                </a:rPr>
                <a:t>3</a:t>
              </a:r>
              <a:r>
                <a:rPr sz="1200" spc="10" dirty="0">
                  <a:cs typeface="Arial Narrow"/>
                </a:rPr>
                <a:t>5</a:t>
              </a:r>
              <a:endParaRPr sz="1200" dirty="0">
                <a:cs typeface="Arial Narrow"/>
              </a:endParaRPr>
            </a:p>
          </p:txBody>
        </p:sp>
        <p:sp>
          <p:nvSpPr>
            <p:cNvPr id="5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2184036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30</a:t>
              </a:r>
              <a:endParaRPr sz="1200" dirty="0">
                <a:cs typeface="Arial Narrow"/>
              </a:endParaRPr>
            </a:p>
          </p:txBody>
        </p:sp>
        <p:sp>
          <p:nvSpPr>
            <p:cNvPr id="5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2689407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25</a:t>
              </a:r>
              <a:endParaRPr sz="1200" dirty="0">
                <a:cs typeface="Arial Narrow"/>
              </a:endParaRPr>
            </a:p>
          </p:txBody>
        </p:sp>
        <p:sp>
          <p:nvSpPr>
            <p:cNvPr id="5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3199282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20</a:t>
              </a:r>
              <a:endParaRPr sz="1200" dirty="0">
                <a:cs typeface="Arial Narrow"/>
              </a:endParaRPr>
            </a:p>
          </p:txBody>
        </p:sp>
        <p:sp>
          <p:nvSpPr>
            <p:cNvPr id="5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3712042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15</a:t>
              </a:r>
              <a:endParaRPr sz="1200" dirty="0">
                <a:cs typeface="Arial Narrow"/>
              </a:endParaRPr>
            </a:p>
          </p:txBody>
        </p:sp>
        <p:sp>
          <p:nvSpPr>
            <p:cNvPr id="5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4224675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10</a:t>
              </a:r>
              <a:endParaRPr sz="1200" dirty="0">
                <a:cs typeface="Arial Narrow"/>
              </a:endParaRPr>
            </a:p>
          </p:txBody>
        </p:sp>
        <p:sp>
          <p:nvSpPr>
            <p:cNvPr id="5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4740747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5</a:t>
              </a:r>
              <a:endParaRPr sz="1200" dirty="0">
                <a:cs typeface="Arial Narrow"/>
              </a:endParaRPr>
            </a:p>
          </p:txBody>
        </p:sp>
        <p:sp>
          <p:nvSpPr>
            <p:cNvPr id="5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329719" y="5256820"/>
              <a:ext cx="235747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0</a:t>
              </a:r>
              <a:endParaRPr sz="1200" dirty="0">
                <a:cs typeface="Arial Narrow"/>
              </a:endParaRPr>
            </a:p>
          </p:txBody>
        </p:sp>
        <p:sp>
          <p:nvSpPr>
            <p:cNvPr id="5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2532223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-10</a:t>
              </a:r>
              <a:endParaRPr sz="1200" dirty="0">
                <a:cs typeface="Arial Narrow"/>
              </a:endParaRPr>
            </a:p>
          </p:txBody>
        </p:sp>
        <p:sp>
          <p:nvSpPr>
            <p:cNvPr id="5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3023662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-5</a:t>
              </a:r>
              <a:endParaRPr sz="1200" dirty="0">
                <a:cs typeface="Arial Narrow"/>
              </a:endParaRPr>
            </a:p>
          </p:txBody>
        </p:sp>
        <p:sp>
          <p:nvSpPr>
            <p:cNvPr id="5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3520391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0</a:t>
              </a:r>
              <a:endParaRPr sz="1200" dirty="0">
                <a:cs typeface="Arial Narrow"/>
              </a:endParaRPr>
            </a:p>
          </p:txBody>
        </p:sp>
        <p:sp>
          <p:nvSpPr>
            <p:cNvPr id="6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011830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5</a:t>
              </a:r>
              <a:endParaRPr sz="1200" dirty="0">
                <a:cs typeface="Arial Narrow"/>
              </a:endParaRPr>
            </a:p>
          </p:txBody>
        </p:sp>
        <p:sp>
          <p:nvSpPr>
            <p:cNvPr id="6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4503269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10</a:t>
              </a:r>
              <a:endParaRPr sz="1200" dirty="0">
                <a:cs typeface="Arial Narrow"/>
              </a:endParaRPr>
            </a:p>
          </p:txBody>
        </p:sp>
        <p:sp>
          <p:nvSpPr>
            <p:cNvPr id="6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001382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15</a:t>
              </a:r>
              <a:endParaRPr sz="1200" dirty="0">
                <a:cs typeface="Arial Narrow"/>
              </a:endParaRPr>
            </a:p>
          </p:txBody>
        </p:sp>
        <p:sp>
          <p:nvSpPr>
            <p:cNvPr id="63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492821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20</a:t>
              </a:r>
              <a:endParaRPr sz="1200" dirty="0">
                <a:cs typeface="Arial Narrow"/>
              </a:endParaRPr>
            </a:p>
          </p:txBody>
        </p:sp>
        <p:sp>
          <p:nvSpPr>
            <p:cNvPr id="64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988839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25</a:t>
              </a:r>
              <a:endParaRPr sz="1200" dirty="0">
                <a:cs typeface="Arial Narrow"/>
              </a:endParaRPr>
            </a:p>
          </p:txBody>
        </p:sp>
        <p:sp>
          <p:nvSpPr>
            <p:cNvPr id="6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6484857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30</a:t>
              </a:r>
              <a:endParaRPr sz="1200" dirty="0">
                <a:cs typeface="Arial Narrow"/>
              </a:endParaRPr>
            </a:p>
          </p:txBody>
        </p:sp>
        <p:sp>
          <p:nvSpPr>
            <p:cNvPr id="6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6977538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35</a:t>
              </a:r>
              <a:endParaRPr sz="1200" dirty="0">
                <a:cs typeface="Arial Narrow"/>
              </a:endParaRPr>
            </a:p>
          </p:txBody>
        </p:sp>
        <p:sp>
          <p:nvSpPr>
            <p:cNvPr id="6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7471450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40</a:t>
              </a:r>
              <a:endParaRPr sz="1200" dirty="0">
                <a:cs typeface="Arial Narrow"/>
              </a:endParaRPr>
            </a:p>
          </p:txBody>
        </p:sp>
        <p:sp>
          <p:nvSpPr>
            <p:cNvPr id="6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7961409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45</a:t>
              </a:r>
              <a:endParaRPr sz="1200" dirty="0">
                <a:cs typeface="Arial Narrow"/>
              </a:endParaRPr>
            </a:p>
          </p:txBody>
        </p:sp>
        <p:sp>
          <p:nvSpPr>
            <p:cNvPr id="69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455320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50</a:t>
              </a:r>
              <a:endParaRPr sz="1200" dirty="0">
                <a:cs typeface="Arial Narrow"/>
              </a:endParaRPr>
            </a:p>
          </p:txBody>
        </p:sp>
        <p:sp>
          <p:nvSpPr>
            <p:cNvPr id="70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950961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55</a:t>
              </a:r>
              <a:endParaRPr sz="1200" dirty="0">
                <a:cs typeface="Arial Narrow"/>
              </a:endParaRPr>
            </a:p>
          </p:txBody>
        </p:sp>
        <p:sp>
          <p:nvSpPr>
            <p:cNvPr id="71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442763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60</a:t>
              </a:r>
              <a:endParaRPr sz="1200" dirty="0">
                <a:cs typeface="Arial Narrow"/>
              </a:endParaRPr>
            </a:p>
          </p:txBody>
        </p:sp>
        <p:sp>
          <p:nvSpPr>
            <p:cNvPr id="72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9938418" y="5484827"/>
              <a:ext cx="385203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65</a:t>
              </a:r>
              <a:endParaRPr sz="1200" dirty="0">
                <a:cs typeface="Arial Narrow"/>
              </a:endParaRPr>
            </a:p>
          </p:txBody>
        </p:sp>
        <p:sp>
          <p:nvSpPr>
            <p:cNvPr id="75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266271" y="1773501"/>
              <a:ext cx="1886670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REACH equation</a:t>
              </a:r>
            </a:p>
          </p:txBody>
        </p:sp>
        <p:sp>
          <p:nvSpPr>
            <p:cNvPr id="76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266271" y="2039586"/>
              <a:ext cx="1886670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FOURIER trial</a:t>
              </a:r>
            </a:p>
          </p:txBody>
        </p:sp>
        <p:sp>
          <p:nvSpPr>
            <p:cNvPr id="77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8266271" y="2316779"/>
              <a:ext cx="2414650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US" sz="1200" spc="5" dirty="0">
                  <a:cs typeface="Arial Narrow"/>
                </a:rPr>
                <a:t>FOURIER-like observational data</a:t>
              </a:r>
            </a:p>
          </p:txBody>
        </p:sp>
        <p:sp>
          <p:nvSpPr>
            <p:cNvPr id="78" name="object 115">
              <a:extLst>
                <a:ext uri="{FF2B5EF4-FFF2-40B4-BE49-F238E27FC236}">
                  <a16:creationId xmlns:a16="http://schemas.microsoft.com/office/drawing/2014/main" id="{2A1CE6C7-10DA-4FD5-A675-066E672B5806}"/>
                </a:ext>
              </a:extLst>
            </p:cNvPr>
            <p:cNvSpPr txBox="1"/>
            <p:nvPr/>
          </p:nvSpPr>
          <p:spPr>
            <a:xfrm>
              <a:off x="5920920" y="5744022"/>
              <a:ext cx="1644090" cy="20069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  <a:tabLst>
                  <a:tab pos="3150235" algn="l"/>
                  <a:tab pos="6300470" algn="l"/>
                </a:tabLst>
              </a:pPr>
              <a:r>
                <a:rPr lang="en-IN" sz="1200" b="1" spc="5" dirty="0">
                  <a:cs typeface="Arial Narrow"/>
                </a:rPr>
                <a:t>10-year ARR (%)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A43DD3-F2DD-4895-979B-F7CF7AF16333}"/>
              </a:ext>
            </a:extLst>
          </p:cNvPr>
          <p:cNvSpPr txBox="1"/>
          <p:nvPr/>
        </p:nvSpPr>
        <p:spPr>
          <a:xfrm>
            <a:off x="128106" y="2646485"/>
            <a:ext cx="2510512" cy="123110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285750" indent="-285750" algn="ctr">
              <a:buClr>
                <a:srgbClr val="007CC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Probability distributions for 10-year ARR using the three different methods for simulating 10-year CV risk</a:t>
            </a:r>
            <a:endParaRPr lang="en-US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7651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81B122-170A-466F-BB95-692C4D706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225" y="1382110"/>
            <a:ext cx="1092593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i="0" u="none" strike="noStrike" baseline="0" dirty="0">
                <a:latin typeface="+mj-lt"/>
              </a:rPr>
              <a:t>This European cohort of 799 </a:t>
            </a:r>
            <a:r>
              <a:rPr lang="en-US" i="0" u="none" strike="noStrike" baseline="0" dirty="0" err="1">
                <a:latin typeface="+mj-lt"/>
              </a:rPr>
              <a:t>evolocumab</a:t>
            </a:r>
            <a:r>
              <a:rPr lang="en-US" i="0" u="none" strike="noStrike" baseline="0" dirty="0">
                <a:latin typeface="+mj-lt"/>
              </a:rPr>
              <a:t> users had an almost two-fold higher baseline LDL-C (3.8 mmol/L) than patients enrolled in the FOURIER trial, which translated to higher baseline 10-year CV risk, ranging from 35.7% to 41.4%.</a:t>
            </a:r>
          </a:p>
          <a:p>
            <a:pPr algn="l"/>
            <a:r>
              <a:rPr lang="en-US" i="0" u="none" strike="noStrike" baseline="0" dirty="0">
                <a:latin typeface="+mj-lt"/>
              </a:rPr>
              <a:t>Consequently, the estimated 10-year ARR, based on efficacy results from FOURIER, was larger than observed in the trial, ranging from 10.4% to 12.1%.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 and Conclusions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017243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B80B11-6A71-4C6A-9FE0-F403274C7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224" y="1393127"/>
            <a:ext cx="10914921" cy="4287838"/>
          </a:xfrm>
        </p:spPr>
        <p:txBody>
          <a:bodyPr/>
          <a:lstStyle/>
          <a:p>
            <a:pPr algn="l">
              <a:spcBef>
                <a:spcPts val="600"/>
              </a:spcBef>
            </a:pPr>
            <a:r>
              <a:rPr lang="en-GB" b="1" i="0" u="none" strike="noStrike" baseline="0" dirty="0">
                <a:latin typeface="+mj-lt"/>
              </a:rPr>
              <a:t>KKR</a:t>
            </a:r>
            <a:r>
              <a:rPr lang="en-GB" b="0" i="0" u="none" strike="noStrike" baseline="0" dirty="0">
                <a:latin typeface="+mj-lt"/>
              </a:rPr>
              <a:t> reports grants and personal fees from Aegerion, Amgen, Daiichi Sankyo, MSD, Pfizer and Sanofi/Regeneron, personal fees from AbbVie, </a:t>
            </a:r>
            <a:r>
              <a:rPr lang="en-GB" b="0" i="0" u="none" strike="noStrike" baseline="0" dirty="0" err="1">
                <a:latin typeface="+mj-lt"/>
              </a:rPr>
              <a:t>Akcea</a:t>
            </a:r>
            <a:r>
              <a:rPr lang="en-GB" b="0" i="0" u="none" strike="noStrike" baseline="0" dirty="0">
                <a:latin typeface="+mj-lt"/>
              </a:rPr>
              <a:t>, Algorithm, AstraZeneca, Bayer, Boehringer Ingelheim, </a:t>
            </a:r>
            <a:r>
              <a:rPr lang="en-GB" b="0" i="0" u="none" strike="noStrike" baseline="0" dirty="0" err="1">
                <a:latin typeface="+mj-lt"/>
              </a:rPr>
              <a:t>Cerenis</a:t>
            </a:r>
            <a:r>
              <a:rPr lang="en-GB" b="0" i="0" u="none" strike="noStrike" baseline="0" dirty="0">
                <a:latin typeface="+mj-lt"/>
              </a:rPr>
              <a:t>, Cipla, Dr Reddy’s, Esperion, Kowa, Lilly, Novartis, Silence Therapeutics, Takeda, The Medicines Company and </a:t>
            </a:r>
            <a:r>
              <a:rPr lang="en-GB" b="0" i="0" u="none" strike="noStrike" baseline="0" dirty="0" err="1">
                <a:latin typeface="+mj-lt"/>
              </a:rPr>
              <a:t>Zuellig</a:t>
            </a:r>
            <a:r>
              <a:rPr lang="en-GB" b="0" i="0" u="none" strike="noStrike" baseline="0" dirty="0">
                <a:latin typeface="+mj-lt"/>
              </a:rPr>
              <a:t> </a:t>
            </a:r>
            <a:r>
              <a:rPr lang="en-US" b="0" i="0" u="none" strike="noStrike" baseline="0" dirty="0">
                <a:latin typeface="+mj-lt"/>
              </a:rPr>
              <a:t>Pharma.</a:t>
            </a:r>
          </a:p>
          <a:p>
            <a:pPr algn="l">
              <a:spcBef>
                <a:spcPts val="600"/>
              </a:spcBef>
            </a:pPr>
            <a:r>
              <a:rPr lang="en-US" b="1" i="0" u="none" strike="noStrike" baseline="0" dirty="0">
                <a:latin typeface="+mj-lt"/>
              </a:rPr>
              <a:t>IB</a:t>
            </a:r>
            <a:r>
              <a:rPr lang="en-US" b="0" i="0" u="none" strike="noStrike" baseline="0" dirty="0">
                <a:latin typeface="+mj-lt"/>
              </a:rPr>
              <a:t> is an employee of Amgen Ltd.</a:t>
            </a:r>
          </a:p>
          <a:p>
            <a:pPr algn="l">
              <a:spcBef>
                <a:spcPts val="600"/>
              </a:spcBef>
            </a:pPr>
            <a:r>
              <a:rPr lang="en-US" b="1" i="0" u="none" strike="noStrike" baseline="0" dirty="0">
                <a:latin typeface="+mj-lt"/>
              </a:rPr>
              <a:t>EB</a:t>
            </a:r>
            <a:r>
              <a:rPr lang="en-US" b="0" i="0" u="none" strike="noStrike" baseline="0" dirty="0">
                <a:latin typeface="+mj-lt"/>
              </a:rPr>
              <a:t> reports personal fees from Aegerion, </a:t>
            </a:r>
            <a:r>
              <a:rPr lang="en-US" b="0" i="0" u="none" strike="noStrike" baseline="0" dirty="0" err="1">
                <a:latin typeface="+mj-lt"/>
              </a:rPr>
              <a:t>Akcea</a:t>
            </a:r>
            <a:r>
              <a:rPr lang="en-US" b="0" i="0" u="none" strike="noStrike" baseline="0" dirty="0">
                <a:latin typeface="+mj-lt"/>
              </a:rPr>
              <a:t>, Amgen, Danone, MSD, Mylan, Sanofi/Regeneron and </a:t>
            </a:r>
            <a:r>
              <a:rPr lang="en-US" b="0" i="0" u="none" strike="noStrike" baseline="0" dirty="0" err="1">
                <a:latin typeface="+mj-lt"/>
              </a:rPr>
              <a:t>Servier</a:t>
            </a:r>
            <a:r>
              <a:rPr lang="en-US" b="0" i="0" u="none" strike="noStrike" baseline="0" dirty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pPr algn="l">
              <a:spcBef>
                <a:spcPts val="600"/>
              </a:spcBef>
            </a:pPr>
            <a:r>
              <a:rPr lang="en-US" b="1" i="0" u="none" strike="noStrike" baseline="0" dirty="0">
                <a:latin typeface="+mj-lt"/>
              </a:rPr>
              <a:t>BVH</a:t>
            </a:r>
            <a:r>
              <a:rPr lang="en-US" b="0" i="0" u="none" strike="noStrike" baseline="0" dirty="0">
                <a:latin typeface="+mj-lt"/>
              </a:rPr>
              <a:t> receives consulting fees from Amgen.</a:t>
            </a:r>
            <a:endParaRPr lang="en-US" dirty="0">
              <a:latin typeface="+mj-lt"/>
            </a:endParaRPr>
          </a:p>
          <a:p>
            <a:pPr algn="l">
              <a:spcBef>
                <a:spcPts val="600"/>
              </a:spcBef>
            </a:pPr>
            <a:r>
              <a:rPr lang="en-US" b="1" i="0" u="none" strike="noStrike" baseline="0" dirty="0">
                <a:latin typeface="+mj-lt"/>
              </a:rPr>
              <a:t>MS</a:t>
            </a:r>
            <a:r>
              <a:rPr lang="en-US" b="0" i="0" u="none" strike="noStrike" baseline="0" dirty="0">
                <a:latin typeface="+mj-lt"/>
              </a:rPr>
              <a:t> and </a:t>
            </a:r>
            <a:r>
              <a:rPr lang="en-US" b="1" i="0" u="none" strike="noStrike" baseline="0" dirty="0">
                <a:latin typeface="+mj-lt"/>
              </a:rPr>
              <a:t>GV</a:t>
            </a:r>
            <a:r>
              <a:rPr lang="en-US" b="0" i="0" u="none" strike="noStrike" baseline="0" dirty="0">
                <a:latin typeface="+mj-lt"/>
              </a:rPr>
              <a:t> are employees of </a:t>
            </a:r>
            <a:r>
              <a:rPr lang="en-GB" b="0" i="0" u="none" strike="noStrike" baseline="0" dirty="0">
                <a:latin typeface="+mj-lt"/>
              </a:rPr>
              <a:t>Amgen Europe (GmbH).</a:t>
            </a:r>
            <a:endParaRPr lang="en-GB" dirty="0"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49267B-65E3-4645-A6F2-49590FA0E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none" strike="noStrike" baseline="0" dirty="0"/>
              <a:t>Disclosures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6897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6939D6-E827-4C31-9507-CFF7407DA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224" y="1393127"/>
            <a:ext cx="10914921" cy="1823798"/>
          </a:xfrm>
        </p:spPr>
        <p:txBody>
          <a:bodyPr/>
          <a:lstStyle/>
          <a:p>
            <a:pPr algn="l">
              <a:spcBef>
                <a:spcPts val="600"/>
              </a:spcBef>
            </a:pPr>
            <a:r>
              <a:rPr lang="en-US" b="0" i="0" u="none" strike="noStrike" baseline="0" dirty="0">
                <a:latin typeface="+mj-lt"/>
              </a:rPr>
              <a:t>This analysis was funded by Amgen (Europe) GmbH. </a:t>
            </a:r>
          </a:p>
          <a:p>
            <a:pPr algn="l">
              <a:spcBef>
                <a:spcPts val="600"/>
              </a:spcBef>
            </a:pPr>
            <a:r>
              <a:rPr lang="en-US" b="0" i="0" u="none" strike="noStrike" baseline="0" dirty="0">
                <a:latin typeface="+mj-lt"/>
              </a:rPr>
              <a:t>Medical writing and editorial support were provided by Claire </a:t>
            </a:r>
            <a:r>
              <a:rPr lang="en-US" b="0" i="0" u="none" strike="noStrike" baseline="0" dirty="0" err="1">
                <a:latin typeface="+mj-lt"/>
              </a:rPr>
              <a:t>Desborough</a:t>
            </a:r>
            <a:r>
              <a:rPr lang="en-US" b="0" i="0" u="none" strike="noStrike" baseline="0" dirty="0">
                <a:latin typeface="+mj-lt"/>
              </a:rPr>
              <a:t> of Amgen and editorial support was also provided by </a:t>
            </a:r>
            <a:r>
              <a:rPr lang="en-US" b="0" i="0" u="none" strike="noStrike" baseline="0" dirty="0" err="1">
                <a:latin typeface="+mj-lt"/>
              </a:rPr>
              <a:t>Sinéad</a:t>
            </a:r>
            <a:r>
              <a:rPr lang="en-US" b="0" i="0" u="none" strike="noStrike" baseline="0" dirty="0">
                <a:latin typeface="+mj-lt"/>
              </a:rPr>
              <a:t> Flannery of </a:t>
            </a:r>
            <a:r>
              <a:rPr lang="en-US" b="0" i="0" u="none" strike="noStrike" baseline="0" dirty="0" err="1">
                <a:latin typeface="+mj-lt"/>
              </a:rPr>
              <a:t>PharmaGenesis</a:t>
            </a:r>
            <a:r>
              <a:rPr lang="en-US" b="0" i="0" u="none" strike="noStrike" baseline="0" dirty="0">
                <a:latin typeface="+mj-lt"/>
              </a:rPr>
              <a:t> </a:t>
            </a:r>
            <a:r>
              <a:rPr lang="en-GB" b="0" i="0" u="none" strike="noStrike" baseline="0" dirty="0">
                <a:latin typeface="+mj-lt"/>
              </a:rPr>
              <a:t>London, London, UK.</a:t>
            </a:r>
            <a:endParaRPr lang="en-GB" dirty="0"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4A6D01-585C-4FE9-83BE-1C2788E76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none" strike="noStrike" baseline="0" dirty="0"/>
              <a:t>Acknowledgements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F8B5C-E7A3-44FA-B594-28B734233AA4}"/>
              </a:ext>
            </a:extLst>
          </p:cNvPr>
          <p:cNvSpPr txBox="1"/>
          <p:nvPr/>
        </p:nvSpPr>
        <p:spPr>
          <a:xfrm>
            <a:off x="753728" y="6608059"/>
            <a:ext cx="7105747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Ray KK, et al. Poster presented at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Society of Cardiology Congress (online), 29 August–1 September 2020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58098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CA400E-F65E-413B-9781-2A3D2039B1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47" t="14881" r="1123"/>
          <a:stretch/>
        </p:blipFill>
        <p:spPr>
          <a:xfrm>
            <a:off x="6389077" y="808891"/>
            <a:ext cx="5802923" cy="583744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620848" y="363538"/>
            <a:ext cx="4806950" cy="3644900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4000" dirty="0">
                <a:solidFill>
                  <a:schemeClr val="bg1"/>
                </a:solidFill>
                <a:latin typeface="+mn-lt"/>
              </a:rPr>
              <a:t>Does evolocumab use in Europe match the 2019 ESC/EAS lipid guidelines? </a:t>
            </a:r>
            <a:br>
              <a:rPr lang="en-GB" sz="4000" dirty="0">
                <a:solidFill>
                  <a:schemeClr val="bg1"/>
                </a:solidFill>
                <a:latin typeface="+mn-lt"/>
              </a:rPr>
            </a:br>
            <a:r>
              <a:rPr lang="en-GB" sz="4000" dirty="0">
                <a:solidFill>
                  <a:srgbClr val="FFC000"/>
                </a:solidFill>
                <a:latin typeface="+mn-lt"/>
              </a:rPr>
              <a:t>Results from the HEYMANS study</a:t>
            </a:r>
            <a:endParaRPr lang="en-GB" sz="4200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620848" y="4546600"/>
            <a:ext cx="4983163" cy="1671638"/>
          </a:xfrm>
          <a:noFill/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GB" sz="1800" dirty="0">
                <a:solidFill>
                  <a:schemeClr val="bg1"/>
                </a:solidFill>
              </a:rPr>
              <a:t>K K Ray</a:t>
            </a:r>
            <a:r>
              <a:rPr lang="en-GB" sz="1800" baseline="30000" dirty="0">
                <a:solidFill>
                  <a:schemeClr val="bg1"/>
                </a:solidFill>
              </a:rPr>
              <a:t>1</a:t>
            </a:r>
            <a:r>
              <a:rPr lang="en-GB" sz="1800" dirty="0">
                <a:solidFill>
                  <a:schemeClr val="bg1"/>
                </a:solidFill>
              </a:rPr>
              <a:t>, E Bruckert</a:t>
            </a:r>
            <a:r>
              <a:rPr lang="en-GB" sz="1800" baseline="30000" dirty="0">
                <a:solidFill>
                  <a:schemeClr val="bg1"/>
                </a:solidFill>
              </a:rPr>
              <a:t>2</a:t>
            </a:r>
            <a:r>
              <a:rPr lang="en-GB" sz="1800" dirty="0">
                <a:solidFill>
                  <a:schemeClr val="bg1"/>
                </a:solidFill>
              </a:rPr>
              <a:t>, B Van Hout</a:t>
            </a:r>
            <a:r>
              <a:rPr lang="en-GB" sz="1800" baseline="30000" dirty="0">
                <a:solidFill>
                  <a:schemeClr val="bg1"/>
                </a:solidFill>
              </a:rPr>
              <a:t>3</a:t>
            </a:r>
            <a:r>
              <a:rPr lang="en-GB" sz="1800" dirty="0">
                <a:solidFill>
                  <a:schemeClr val="bg1"/>
                </a:solidFill>
              </a:rPr>
              <a:t>, M Feudjo Tepie</a:t>
            </a:r>
            <a:r>
              <a:rPr lang="en-GB" sz="1800" baseline="30000" dirty="0">
                <a:solidFill>
                  <a:schemeClr val="bg1"/>
                </a:solidFill>
              </a:rPr>
              <a:t>4</a:t>
            </a:r>
            <a:r>
              <a:rPr lang="en-GB" sz="1800" dirty="0">
                <a:solidFill>
                  <a:schemeClr val="bg1"/>
                </a:solidFill>
              </a:rPr>
              <a:t>, I Bridges</a:t>
            </a:r>
            <a:r>
              <a:rPr lang="en-GB" sz="1800" baseline="30000" dirty="0">
                <a:solidFill>
                  <a:schemeClr val="bg1"/>
                </a:solidFill>
              </a:rPr>
              <a:t>4</a:t>
            </a:r>
            <a:r>
              <a:rPr lang="en-GB" sz="1800" dirty="0">
                <a:solidFill>
                  <a:schemeClr val="bg1"/>
                </a:solidFill>
              </a:rPr>
              <a:t>, M Sibartie</a:t>
            </a:r>
            <a:r>
              <a:rPr lang="en-GB" sz="1800" baseline="30000" dirty="0">
                <a:solidFill>
                  <a:schemeClr val="bg1"/>
                </a:solidFill>
              </a:rPr>
              <a:t>6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</a:p>
          <a:p>
            <a:pPr marL="0" indent="0" algn="l">
              <a:buNone/>
            </a:pP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400" baseline="30000" dirty="0">
                <a:solidFill>
                  <a:schemeClr val="bg1"/>
                </a:solidFill>
              </a:rPr>
              <a:t>1</a:t>
            </a:r>
            <a:r>
              <a:rPr lang="en-GB" sz="1400" dirty="0">
                <a:solidFill>
                  <a:schemeClr val="bg1"/>
                </a:solidFill>
              </a:rPr>
              <a:t>Imperial College, London, UK; </a:t>
            </a:r>
            <a:r>
              <a:rPr lang="en-GB" sz="1400" baseline="30000" dirty="0">
                <a:solidFill>
                  <a:schemeClr val="bg1"/>
                </a:solidFill>
              </a:rPr>
              <a:t>2</a:t>
            </a:r>
            <a:r>
              <a:rPr lang="en-GB" sz="1400" dirty="0">
                <a:solidFill>
                  <a:schemeClr val="bg1"/>
                </a:solidFill>
              </a:rPr>
              <a:t>Hôpital Pitié Salpêtrière, Paris, France; </a:t>
            </a:r>
            <a:r>
              <a:rPr lang="en-GB" sz="1400" baseline="30000" dirty="0">
                <a:solidFill>
                  <a:schemeClr val="bg1"/>
                </a:solidFill>
              </a:rPr>
              <a:t>3</a:t>
            </a:r>
            <a:r>
              <a:rPr lang="en-GB" sz="1400" dirty="0">
                <a:solidFill>
                  <a:schemeClr val="bg1"/>
                </a:solidFill>
              </a:rPr>
              <a:t>Sheffield University, UK; </a:t>
            </a:r>
            <a:r>
              <a:rPr lang="en-GB" sz="1400" baseline="30000" dirty="0">
                <a:solidFill>
                  <a:schemeClr val="bg1"/>
                </a:solidFill>
              </a:rPr>
              <a:t>4</a:t>
            </a:r>
            <a:r>
              <a:rPr lang="en-GB" sz="1400" dirty="0">
                <a:solidFill>
                  <a:schemeClr val="bg1"/>
                </a:solidFill>
              </a:rPr>
              <a:t>Amgen UK Ltd, Uxbridge, UK; </a:t>
            </a:r>
            <a:r>
              <a:rPr lang="en-GB" sz="1400" baseline="30000" dirty="0">
                <a:solidFill>
                  <a:schemeClr val="bg1"/>
                </a:solidFill>
              </a:rPr>
              <a:t>5</a:t>
            </a:r>
            <a:r>
              <a:rPr lang="en-GB" sz="1400" dirty="0">
                <a:solidFill>
                  <a:schemeClr val="bg1"/>
                </a:solidFill>
              </a:rPr>
              <a:t>Amgen (Europe) GmbH, Rotkreuz, Switzerland</a:t>
            </a: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556B08-CA6C-4B04-9C33-8CA7ABAA0703}"/>
              </a:ext>
            </a:extLst>
          </p:cNvPr>
          <p:cNvSpPr/>
          <p:nvPr/>
        </p:nvSpPr>
        <p:spPr>
          <a:xfrm>
            <a:off x="6389077" y="1606062"/>
            <a:ext cx="621323" cy="579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84A77-AA4F-46E2-9A90-0C72162D8182}"/>
              </a:ext>
            </a:extLst>
          </p:cNvPr>
          <p:cNvSpPr txBox="1"/>
          <p:nvPr/>
        </p:nvSpPr>
        <p:spPr>
          <a:xfrm>
            <a:off x="0" y="6375809"/>
            <a:ext cx="62896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study was funded by Amgen (Europe) GmbH, C Desborough of Amgen UK provided medical writing support for this presentation. </a:t>
            </a:r>
          </a:p>
        </p:txBody>
      </p:sp>
    </p:spTree>
    <p:extLst>
      <p:ext uri="{BB962C8B-B14F-4D97-AF65-F5344CB8AC3E}">
        <p14:creationId xmlns:p14="http://schemas.microsoft.com/office/powerpoint/2010/main" val="3803074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hlinkClick r:id="rId3" action="ppaction://hlinksldjump"/>
            <a:extLst>
              <a:ext uri="{FF2B5EF4-FFF2-40B4-BE49-F238E27FC236}">
                <a16:creationId xmlns:a16="http://schemas.microsoft.com/office/drawing/2014/main" id="{B3A3532E-86B1-409B-BD7D-C12D5B083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097" y="2569235"/>
            <a:ext cx="2019582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5542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9BE6-347F-4BFC-BF39-89BCB9255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9"/>
            <a:ext cx="12192000" cy="1086409"/>
          </a:xfr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Characteristics of patients initiating evolocumab and treatment patterns across 12 European countries: the HEYMANS* study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471D0F-C65B-4868-9A6C-D05CE47F22E2}"/>
              </a:ext>
            </a:extLst>
          </p:cNvPr>
          <p:cNvGrpSpPr/>
          <p:nvPr/>
        </p:nvGrpSpPr>
        <p:grpSpPr>
          <a:xfrm>
            <a:off x="3213602" y="3671234"/>
            <a:ext cx="5764795" cy="1221097"/>
            <a:chOff x="3213602" y="3750746"/>
            <a:chExt cx="5764795" cy="122109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0C862B-0EE2-4A2E-B449-5EAE5A23CE78}"/>
                </a:ext>
              </a:extLst>
            </p:cNvPr>
            <p:cNvSpPr txBox="1"/>
            <p:nvPr/>
          </p:nvSpPr>
          <p:spPr>
            <a:xfrm>
              <a:off x="3213602" y="3750746"/>
              <a:ext cx="5764795" cy="7078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Evolocumab initiation as part of routine clinical management (baseline) after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August 2015</a:t>
              </a:r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681B94AA-D077-49D2-83C8-8D132C552419}"/>
                </a:ext>
              </a:extLst>
            </p:cNvPr>
            <p:cNvSpPr/>
            <p:nvPr/>
          </p:nvSpPr>
          <p:spPr>
            <a:xfrm>
              <a:off x="5916569" y="4586462"/>
              <a:ext cx="358862" cy="38538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DD5B04A-0B5D-4168-B9B6-91502E4CD484}"/>
              </a:ext>
            </a:extLst>
          </p:cNvPr>
          <p:cNvGrpSpPr/>
          <p:nvPr/>
        </p:nvGrpSpPr>
        <p:grpSpPr>
          <a:xfrm>
            <a:off x="1499269" y="4497467"/>
            <a:ext cx="4379788" cy="1280796"/>
            <a:chOff x="1519293" y="4576979"/>
            <a:chExt cx="4379788" cy="128079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64A142E-F434-419F-B315-447E7859DE8D}"/>
                </a:ext>
              </a:extLst>
            </p:cNvPr>
            <p:cNvSpPr/>
            <p:nvPr/>
          </p:nvSpPr>
          <p:spPr>
            <a:xfrm>
              <a:off x="1519293" y="4576979"/>
              <a:ext cx="4379788" cy="83157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408" tIns="168408" rIns="168408" bIns="168408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 collected for up to 26 weeks before evolocumab initiation</a:t>
              </a:r>
              <a:endPara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B73A88-A2C9-4C3E-9BBF-C705034FF2B8}"/>
                </a:ext>
              </a:extLst>
            </p:cNvPr>
            <p:cNvSpPr txBox="1">
              <a:spLocks/>
            </p:cNvSpPr>
            <p:nvPr/>
          </p:nvSpPr>
          <p:spPr>
            <a:xfrm>
              <a:off x="1519293" y="5457665"/>
              <a:ext cx="4379788" cy="4001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Baseline period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D53057D-8F89-4F72-BACC-0517FD8D9FC0}"/>
              </a:ext>
            </a:extLst>
          </p:cNvPr>
          <p:cNvGrpSpPr/>
          <p:nvPr/>
        </p:nvGrpSpPr>
        <p:grpSpPr>
          <a:xfrm>
            <a:off x="6312943" y="4497467"/>
            <a:ext cx="4379788" cy="1280796"/>
            <a:chOff x="6312943" y="4576979"/>
            <a:chExt cx="4379788" cy="128079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EBBEC78-3AD9-4F67-B1E3-D5B72B995037}"/>
                </a:ext>
              </a:extLst>
            </p:cNvPr>
            <p:cNvSpPr>
              <a:spLocks/>
            </p:cNvSpPr>
            <p:nvPr/>
          </p:nvSpPr>
          <p:spPr>
            <a:xfrm>
              <a:off x="6312943" y="4576979"/>
              <a:ext cx="4379788" cy="83157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408" tIns="168408" rIns="168408" bIns="168408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 collected for up to 30 months after evolocumab initiation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3A9722-0F1E-44A4-8A0B-8633843228E8}"/>
                </a:ext>
              </a:extLst>
            </p:cNvPr>
            <p:cNvSpPr txBox="1">
              <a:spLocks/>
            </p:cNvSpPr>
            <p:nvPr/>
          </p:nvSpPr>
          <p:spPr>
            <a:xfrm>
              <a:off x="6312943" y="5457665"/>
              <a:ext cx="4379788" cy="4001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Follow-up period</a:t>
              </a:r>
              <a:r>
                <a:rPr kumimoji="0" lang="en-GB" sz="20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§</a:t>
              </a:r>
              <a:endParaRPr kumimoji="0" lang="en-GB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4FF2AA8-9B4B-4D42-8467-81035C0C385E}"/>
              </a:ext>
            </a:extLst>
          </p:cNvPr>
          <p:cNvSpPr txBox="1"/>
          <p:nvPr/>
        </p:nvSpPr>
        <p:spPr>
          <a:xfrm>
            <a:off x="3444039" y="5913635"/>
            <a:ext cx="7667908" cy="93871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>
            <a:defPPr>
              <a:defRPr lang="fr-FR"/>
            </a:defPPr>
            <a:lvl1pPr>
              <a:spcAft>
                <a:spcPts val="0"/>
              </a:spcAft>
              <a:defRPr sz="1100">
                <a:latin typeface="Calibri" panose="020F050202020403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*CHaractEristics of hYperlipidaeMic pAtieNts at initiation of evolocumab and treatment patterns.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†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Providing informed consent, if applicable locally.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‡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Portugal had not enrolled any patients at the time of this interim analysis.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§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Where enrolment occurred after evolocumab initiation, follow-up data between initiation and enrolment was retrospective; patients were followed for up to 30 months irrespective of whether they continued to receive evolocumab. PCSK9i; proprotein convertase subtilisin/</a:t>
            </a:r>
            <a:r>
              <a:rPr kumimoji="0" lang="en-GB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kexin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 type 9 inhibitor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85E789-4E3B-43BB-BE0D-390E51230670}"/>
              </a:ext>
            </a:extLst>
          </p:cNvPr>
          <p:cNvSpPr/>
          <p:nvPr/>
        </p:nvSpPr>
        <p:spPr>
          <a:xfrm>
            <a:off x="314233" y="2660958"/>
            <a:ext cx="11543150" cy="61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t" anchorCtr="0">
            <a:noAutofit/>
          </a:bodyPr>
          <a:lstStyle/>
          <a:p>
            <a:pPr marL="342900" marR="0" lvl="1" indent="-3429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outcome: clinical characteristics of patients at evolocumab initiation</a:t>
            </a:r>
            <a:endParaRPr kumimoji="0" lang="en-GB" sz="1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45A14F9-7571-4DFE-A884-38844064E056}"/>
              </a:ext>
            </a:extLst>
          </p:cNvPr>
          <p:cNvSpPr>
            <a:spLocks/>
          </p:cNvSpPr>
          <p:nvPr/>
        </p:nvSpPr>
        <p:spPr>
          <a:xfrm>
            <a:off x="314233" y="2091118"/>
            <a:ext cx="11543150" cy="952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t" anchorCtr="0">
            <a:noAutofit/>
          </a:bodyPr>
          <a:lstStyle/>
          <a:p>
            <a:pPr marL="342900" marR="0" lvl="1" indent="-3429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Calibri" panose="020F0502020204030204" pitchFamily="34" charset="0"/>
              <a:buChar char="×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Patients enrolled in a PCSK9i interventional study, or who received commercially available PCSK9i within 12 weeks before evolocumab initiation, were excluded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82C792-B618-478B-8553-84D2148091C4}"/>
              </a:ext>
            </a:extLst>
          </p:cNvPr>
          <p:cNvSpPr>
            <a:spLocks/>
          </p:cNvSpPr>
          <p:nvPr/>
        </p:nvSpPr>
        <p:spPr>
          <a:xfrm>
            <a:off x="314233" y="1289956"/>
            <a:ext cx="11543150" cy="1074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t" anchorCtr="0">
            <a:noAutofit/>
          </a:bodyPr>
          <a:lstStyle/>
          <a:p>
            <a:pPr marL="342900" marR="0" lvl="0" indent="-342900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Observational study in adults ≥ 18 years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†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who received evolocumab as part of routine clinical management, and within local reimbursement criteria,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1 August 2015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(in Austria, Belgium, Bulgaria, Czech Republic, Germany, Greece, Italy, Portugal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‡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Slovakia, Spain, Sweden and Switzerland)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5E5FAE-E0BF-4B32-97B0-355D319E2731}"/>
              </a:ext>
            </a:extLst>
          </p:cNvPr>
          <p:cNvSpPr>
            <a:spLocks/>
          </p:cNvSpPr>
          <p:nvPr/>
        </p:nvSpPr>
        <p:spPr>
          <a:xfrm>
            <a:off x="314233" y="3011890"/>
            <a:ext cx="11543150" cy="7694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t" anchorCtr="0">
            <a:noAutofit/>
          </a:bodyPr>
          <a:lstStyle/>
          <a:p>
            <a:pPr marL="342900" marR="0" lvl="1" indent="-3429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Interim analysis reported here included data from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1896 patients across 11 countries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‡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follow-up until October 2019</a:t>
            </a:r>
          </a:p>
        </p:txBody>
      </p:sp>
    </p:spTree>
    <p:extLst>
      <p:ext uri="{BB962C8B-B14F-4D97-AF65-F5344CB8AC3E}">
        <p14:creationId xmlns:p14="http://schemas.microsoft.com/office/powerpoint/2010/main" val="378567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37325-BDE7-46AB-B217-D8B972CCE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90F5FD-8501-484A-9C8D-82A12DA6B8D4}"/>
              </a:ext>
            </a:extLst>
          </p:cNvPr>
          <p:cNvSpPr>
            <a:spLocks/>
          </p:cNvSpPr>
          <p:nvPr/>
        </p:nvSpPr>
        <p:spPr>
          <a:xfrm>
            <a:off x="648026" y="1070009"/>
            <a:ext cx="5159503" cy="12694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ctr" anchorCtr="0">
            <a:noAutofit/>
          </a:bodyPr>
          <a:lstStyle/>
          <a:p>
            <a:pPr marL="179388" marR="0" lvl="0" indent="-179388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Mean (SD) age, 60.0 (10.8) years</a:t>
            </a:r>
          </a:p>
          <a:p>
            <a:pPr marL="179388" marR="0" lvl="0" indent="-179388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patients (88%) had 12 months follow-up; mean follow-up was 16.3 months </a:t>
            </a:r>
          </a:p>
          <a:p>
            <a:pPr marL="179388" marR="0" lvl="0" indent="-179388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majority (60%) had a history of statin intolerance</a:t>
            </a:r>
          </a:p>
          <a:p>
            <a:pPr marL="179388" marR="0" lvl="0" indent="-179388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patients (85%) had a prior CV event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574272B-06D9-4A54-8198-CC52B53B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20"/>
            <a:ext cx="12192000" cy="767910"/>
          </a:xfr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Characteristics of patients initiating evolocumab (n = 1896)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B0DAEA7-D351-41F2-9BB4-20D91F06B67D}"/>
              </a:ext>
            </a:extLst>
          </p:cNvPr>
          <p:cNvGraphicFramePr>
            <a:graphicFrameLocks noGrp="1"/>
          </p:cNvGraphicFramePr>
          <p:nvPr/>
        </p:nvGraphicFramePr>
        <p:xfrm>
          <a:off x="328962" y="2154365"/>
          <a:ext cx="5478567" cy="4662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9C2C2E4-EA2E-4DF4-8DF8-B7CC2A7B6AF6}"/>
              </a:ext>
            </a:extLst>
          </p:cNvPr>
          <p:cNvSpPr txBox="1"/>
          <p:nvPr/>
        </p:nvSpPr>
        <p:spPr>
          <a:xfrm>
            <a:off x="3444039" y="5913635"/>
            <a:ext cx="7667908" cy="93871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>
            <a:defPPr>
              <a:defRPr lang="fr-FR"/>
            </a:defPPr>
            <a:lvl1pPr>
              <a:spcAft>
                <a:spcPts val="0"/>
              </a:spcAft>
              <a:defRPr sz="1100">
                <a:latin typeface="Calibri" panose="020F050202020403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*Calculated using REACH; data available for n = 990 patients with established ASCVD, excluding FH. ACS, acute coronary syndrome; ASCVD, atherosclerotic cardiovascular disease; CI, confidence interval; CKD, chronic kidney disease; CV, cardiovascular; DM2, type 2 diabetes; FH, familial hypercholesterolemia; HeFH, heterozygous FH; HoFH, homozygous FH; NSTEMI, non-STEMI; PAD, peripheral arterial disease; REACH, </a:t>
            </a:r>
            <a:r>
              <a:rPr kumimoji="0" lang="en-GB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REduction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 of Atherothrombosis for Continued Health (Wilson et al, 2012); SD, standard deviation; STEMI, ST-segment elevation myocardial infarction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DD70F9-9220-41A4-9002-E87B921C806F}"/>
              </a:ext>
            </a:extLst>
          </p:cNvPr>
          <p:cNvSpPr>
            <a:spLocks/>
          </p:cNvSpPr>
          <p:nvPr/>
        </p:nvSpPr>
        <p:spPr>
          <a:xfrm>
            <a:off x="6384471" y="1070008"/>
            <a:ext cx="5159503" cy="12794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ctr" anchorCtr="0">
            <a:noAutofit/>
          </a:bodyPr>
          <a:lstStyle/>
          <a:p>
            <a:pPr marL="179388" marR="0" lvl="0" indent="-179388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estimated 10-year risk, over one-quarter of subjects with established ASCVD (excluding FH) were likely to experience a fatal or non-fatal CV event in the next 10 years*</a:t>
            </a:r>
          </a:p>
          <a:p>
            <a:pPr marL="179388" marR="0" lvl="0" indent="-179388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Similarly, one in 10 patients with established ASCVD (excluding FH) were likely to experience a fatal CV event in the next 10 years*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8E0603-C0D1-4FB1-AF42-526086DFCAD2}"/>
              </a:ext>
            </a:extLst>
          </p:cNvPr>
          <p:cNvGrpSpPr/>
          <p:nvPr/>
        </p:nvGrpSpPr>
        <p:grpSpPr>
          <a:xfrm>
            <a:off x="5997703" y="2565054"/>
            <a:ext cx="5767038" cy="2627659"/>
            <a:chOff x="6096000" y="2237812"/>
            <a:chExt cx="5767038" cy="3031418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B28B540E-9604-45A8-B4C6-25BCFAAB36FB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6096000" y="2237812"/>
            <a:ext cx="5767038" cy="30314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078B151-82AD-40A0-801F-B42207EEDFEE}"/>
                </a:ext>
              </a:extLst>
            </p:cNvPr>
            <p:cNvSpPr txBox="1"/>
            <p:nvPr/>
          </p:nvSpPr>
          <p:spPr>
            <a:xfrm>
              <a:off x="7359346" y="2748967"/>
              <a:ext cx="177159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27.85 (27.06, 28.64)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3677D3A-8D98-48C3-9A90-AAE359033FC4}"/>
                </a:ext>
              </a:extLst>
            </p:cNvPr>
            <p:cNvSpPr txBox="1"/>
            <p:nvPr/>
          </p:nvSpPr>
          <p:spPr>
            <a:xfrm>
              <a:off x="9672120" y="3800381"/>
              <a:ext cx="17767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10.89 (10.37, 11.41)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92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Graphic spid="9" grpId="0">
        <p:bldAsOne/>
      </p:bldGraphic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-118752" y="1827792"/>
          <a:ext cx="6770898" cy="3502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5BE5489-3E1A-406F-8203-467BA9E1DD92}"/>
              </a:ext>
            </a:extLst>
          </p:cNvPr>
          <p:cNvGraphicFramePr>
            <a:graphicFrameLocks noGrp="1"/>
          </p:cNvGraphicFramePr>
          <p:nvPr/>
        </p:nvGraphicFramePr>
        <p:xfrm>
          <a:off x="385399" y="5306594"/>
          <a:ext cx="5878742" cy="74676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946952">
                  <a:extLst>
                    <a:ext uri="{9D8B030D-6E8A-4147-A177-3AD203B41FA5}">
                      <a16:colId xmlns:a16="http://schemas.microsoft.com/office/drawing/2014/main" val="3842161561"/>
                    </a:ext>
                  </a:extLst>
                </a:gridCol>
                <a:gridCol w="946952">
                  <a:extLst>
                    <a:ext uri="{9D8B030D-6E8A-4147-A177-3AD203B41FA5}">
                      <a16:colId xmlns:a16="http://schemas.microsoft.com/office/drawing/2014/main" val="3455916522"/>
                    </a:ext>
                  </a:extLst>
                </a:gridCol>
                <a:gridCol w="946952">
                  <a:extLst>
                    <a:ext uri="{9D8B030D-6E8A-4147-A177-3AD203B41FA5}">
                      <a16:colId xmlns:a16="http://schemas.microsoft.com/office/drawing/2014/main" val="315565133"/>
                    </a:ext>
                  </a:extLst>
                </a:gridCol>
                <a:gridCol w="1013143">
                  <a:extLst>
                    <a:ext uri="{9D8B030D-6E8A-4147-A177-3AD203B41FA5}">
                      <a16:colId xmlns:a16="http://schemas.microsoft.com/office/drawing/2014/main" val="87390555"/>
                    </a:ext>
                  </a:extLst>
                </a:gridCol>
                <a:gridCol w="1013143">
                  <a:extLst>
                    <a:ext uri="{9D8B030D-6E8A-4147-A177-3AD203B41FA5}">
                      <a16:colId xmlns:a16="http://schemas.microsoft.com/office/drawing/2014/main" val="2638647738"/>
                    </a:ext>
                  </a:extLst>
                </a:gridCol>
                <a:gridCol w="1011600">
                  <a:extLst>
                    <a:ext uri="{9D8B030D-6E8A-4147-A177-3AD203B41FA5}">
                      <a16:colId xmlns:a16="http://schemas.microsoft.com/office/drawing/2014/main" val="6124694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Months 1–3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Months 4–6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Months 7–9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Months 10–12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Months 13–15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Months 16–18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093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↓ 58.10% 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↓ 57.39%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↓ 56.95%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↓ 57.59%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↓ 56.00%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↓ 57.76%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641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+mn-lt"/>
                        </a:rPr>
                        <a:t>(−70.98, −40.92)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+mn-lt"/>
                        </a:rPr>
                        <a:t>(−69.91, −41.38)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+mn-lt"/>
                        </a:rPr>
                        <a:t>(−70.70, −42.00)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+mn-lt"/>
                        </a:rPr>
                        <a:t>(−68.90 −40.55)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+mn-lt"/>
                        </a:rPr>
                        <a:t>(−69.78, −39.83)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+mn-lt"/>
                        </a:rPr>
                        <a:t>(−71.43, −39.53)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27678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AA1CFED-26CF-4927-AFA8-7F15091B8D8B}"/>
              </a:ext>
            </a:extLst>
          </p:cNvPr>
          <p:cNvSpPr txBox="1"/>
          <p:nvPr/>
        </p:nvSpPr>
        <p:spPr>
          <a:xfrm>
            <a:off x="3444039" y="6421467"/>
            <a:ext cx="7667908" cy="4308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>
            <a:defPPr>
              <a:defRPr lang="fr-FR"/>
            </a:defPPr>
            <a:lvl1pPr>
              <a:spcAft>
                <a:spcPts val="0"/>
              </a:spcAft>
              <a:defRPr sz="1100">
                <a:latin typeface="Calibri" panose="020F050202020403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*n=number of patients with at least one LDL-C value post evolocumab initiation.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PMingLiU" panose="02020500000000000000" pitchFamily="18" charset="-120"/>
                <a:cs typeface="Arial" panose="020B0604020202020204" pitchFamily="34" charset="0"/>
              </a:rPr>
              <a:t>†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PMingLiU" panose="02020500000000000000" pitchFamily="18" charset="-120"/>
                <a:cs typeface="Arial" panose="020B0604020202020204" pitchFamily="34" charset="0"/>
              </a:rPr>
              <a:t>Compared with patients receiving </a:t>
            </a:r>
            <a:r>
              <a:rPr kumimoji="0" lang="en-GB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PMingLiU" panose="02020500000000000000" pitchFamily="18" charset="-120"/>
                <a:cs typeface="Arial" panose="020B0604020202020204" pitchFamily="34" charset="0"/>
              </a:rPr>
              <a:t>evolocumab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PMingLiU" panose="02020500000000000000" pitchFamily="18" charset="-120"/>
                <a:cs typeface="Arial" panose="020B0604020202020204" pitchFamily="34" charset="0"/>
              </a:rPr>
              <a:t> monotherapy.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PMingLiU" panose="02020500000000000000" pitchFamily="18" charset="-120"/>
                <a:cs typeface="+mn-cs"/>
              </a:rPr>
              <a:t>LDL-C, low-density lipoprotein cholesterol; LLT, lipid lowering therapy; Q, quartile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928116D-9CA5-4F61-9ADF-E6DD07444C49}"/>
              </a:ext>
            </a:extLst>
          </p:cNvPr>
          <p:cNvSpPr txBox="1">
            <a:spLocks/>
          </p:cNvSpPr>
          <p:nvPr/>
        </p:nvSpPr>
        <p:spPr>
          <a:xfrm>
            <a:off x="0" y="4620"/>
            <a:ext cx="12192000" cy="76791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LLT use and LDL-C target achievement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305CDA-AF7D-4210-8548-73884F89A8F2}"/>
              </a:ext>
            </a:extLst>
          </p:cNvPr>
          <p:cNvSpPr>
            <a:spLocks/>
          </p:cNvSpPr>
          <p:nvPr/>
        </p:nvSpPr>
        <p:spPr>
          <a:xfrm>
            <a:off x="745018" y="959600"/>
            <a:ext cx="5159503" cy="79609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ctr" anchorCtr="0">
            <a:noAutofit/>
          </a:bodyPr>
          <a:lstStyle/>
          <a:p>
            <a:pPr marL="179388" marR="0" lvl="0" indent="-179388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LDL-C levels decreased by 58% within three months of evolocumab initiation</a:t>
            </a:r>
          </a:p>
          <a:p>
            <a:pPr marL="179388" marR="0" lvl="0" indent="-179388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reduction was maintained over 12-18 months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7F44A5-7012-44DA-95CA-6123FC96FAE8}"/>
              </a:ext>
            </a:extLst>
          </p:cNvPr>
          <p:cNvSpPr>
            <a:spLocks/>
          </p:cNvSpPr>
          <p:nvPr/>
        </p:nvSpPr>
        <p:spPr>
          <a:xfrm>
            <a:off x="6652145" y="959600"/>
            <a:ext cx="5159503" cy="10051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356" tIns="157356" rIns="157356" bIns="157356" numCol="1" spcCol="1270" anchor="ctr" anchorCtr="0">
            <a:noAutofit/>
          </a:bodyPr>
          <a:lstStyle/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patients achieved an LDL-C level of &lt; 1.8 mmol/L; 58% achieved an LDL-C level of &lt; 1.4 mmol/L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Patients receiving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evolocumab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combination with statins ± ezetimibe were more likely to achieve goal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†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46522C-69AF-4FBD-B969-1E8462F8632F}"/>
              </a:ext>
            </a:extLst>
          </p:cNvPr>
          <p:cNvSpPr/>
          <p:nvPr/>
        </p:nvSpPr>
        <p:spPr>
          <a:xfrm>
            <a:off x="1803578" y="5029595"/>
            <a:ext cx="29981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Median (Q1, Q3) reduction from baseline (%)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A036C89-9DF5-4ED9-9C30-EE7632D6FEAE}"/>
              </a:ext>
            </a:extLst>
          </p:cNvPr>
          <p:cNvGrpSpPr/>
          <p:nvPr/>
        </p:nvGrpSpPr>
        <p:grpSpPr>
          <a:xfrm>
            <a:off x="6031011" y="1899891"/>
            <a:ext cx="5772166" cy="3502410"/>
            <a:chOff x="6293164" y="2137016"/>
            <a:chExt cx="5392286" cy="3502410"/>
          </a:xfrm>
        </p:grpSpPr>
        <p:graphicFrame>
          <p:nvGraphicFramePr>
            <p:cNvPr id="18" name="Chart 17">
              <a:extLst>
                <a:ext uri="{FF2B5EF4-FFF2-40B4-BE49-F238E27FC236}">
                  <a16:creationId xmlns:a16="http://schemas.microsoft.com/office/drawing/2014/main" id="{D4A36807-12C7-4732-9526-013664E249D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6293164" y="2137016"/>
            <a:ext cx="5392286" cy="35024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3D04471-C794-4F7C-BFE9-5FDFB4901B43}"/>
                </a:ext>
              </a:extLst>
            </p:cNvPr>
            <p:cNvSpPr/>
            <p:nvPr/>
          </p:nvSpPr>
          <p:spPr>
            <a:xfrm>
              <a:off x="7248476" y="2474320"/>
              <a:ext cx="699635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71%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(n=1185)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26F41D1-1962-4098-AD8E-25F3C4B6917A}"/>
                </a:ext>
              </a:extLst>
            </p:cNvPr>
            <p:cNvSpPr/>
            <p:nvPr/>
          </p:nvSpPr>
          <p:spPr>
            <a:xfrm>
              <a:off x="7709860" y="3030858"/>
              <a:ext cx="626257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58%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(n=968)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7ADF82D-A931-4B46-BA20-61F2C4ACD651}"/>
                </a:ext>
              </a:extLst>
            </p:cNvPr>
            <p:cNvSpPr/>
            <p:nvPr/>
          </p:nvSpPr>
          <p:spPr>
            <a:xfrm>
              <a:off x="9248723" y="2554156"/>
              <a:ext cx="626256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67%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(n=663)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A387354-F2A8-40D5-A4E4-131D5E2478D8}"/>
                </a:ext>
              </a:extLst>
            </p:cNvPr>
            <p:cNvSpPr/>
            <p:nvPr/>
          </p:nvSpPr>
          <p:spPr>
            <a:xfrm>
              <a:off x="10765924" y="3166817"/>
              <a:ext cx="626256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43%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(n=292)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D447A9D-A3AC-45B8-8C43-2158AE9078CE}"/>
                </a:ext>
              </a:extLst>
            </p:cNvPr>
            <p:cNvSpPr/>
            <p:nvPr/>
          </p:nvSpPr>
          <p:spPr>
            <a:xfrm>
              <a:off x="8764355" y="2287990"/>
              <a:ext cx="626256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80%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(n=792)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A0A738D-61DE-4111-9EA4-50FF2106F5FC}"/>
                </a:ext>
              </a:extLst>
            </p:cNvPr>
            <p:cNvSpPr/>
            <p:nvPr/>
          </p:nvSpPr>
          <p:spPr>
            <a:xfrm>
              <a:off x="10292649" y="2808208"/>
              <a:ext cx="626256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57%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(n=387)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719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3" grpId="0" animBg="1"/>
      <p:bldP spid="1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7BCB3-2A4E-46E2-9514-1A73215B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9"/>
            <a:ext cx="12192000" cy="1086409"/>
          </a:xfr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Background LLT use remained stable </a:t>
            </a:r>
            <a:br>
              <a:rPr lang="en-GB" sz="3600" b="1" dirty="0">
                <a:solidFill>
                  <a:schemeClr val="bg1"/>
                </a:solidFill>
              </a:rPr>
            </a:br>
            <a:r>
              <a:rPr lang="en-GB" sz="3600" b="1" dirty="0">
                <a:solidFill>
                  <a:schemeClr val="bg1"/>
                </a:solidFill>
              </a:rPr>
              <a:t>during evolocumab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37325-BDE7-46AB-B217-D8B972CCE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D29E8B-7112-4145-BF82-9089B53AF559}"/>
              </a:ext>
            </a:extLst>
          </p:cNvPr>
          <p:cNvSpPr txBox="1"/>
          <p:nvPr/>
        </p:nvSpPr>
        <p:spPr>
          <a:xfrm>
            <a:off x="3444039" y="6590744"/>
            <a:ext cx="7667908" cy="26161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>
            <a:defPPr>
              <a:defRPr lang="fr-FR"/>
            </a:defPPr>
            <a:lvl1pPr>
              <a:spcAft>
                <a:spcPts val="0"/>
              </a:spcAft>
              <a:defRPr sz="1100">
                <a:latin typeface="Calibri" panose="020F050202020403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LLT, lipid lowering therapy</a:t>
            </a: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025853C6-E8D0-440C-91F4-B871E04AC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99" y="1208292"/>
            <a:ext cx="11839458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25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7BCB3-2A4E-46E2-9514-1A73215B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20"/>
            <a:ext cx="12192000" cy="767910"/>
          </a:xfr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3D78610-99D1-4FC4-A3E0-DCB07C7355AA}"/>
              </a:ext>
            </a:extLst>
          </p:cNvPr>
          <p:cNvSpPr/>
          <p:nvPr/>
        </p:nvSpPr>
        <p:spPr>
          <a:xfrm>
            <a:off x="756920" y="1167682"/>
            <a:ext cx="10515600" cy="859790"/>
          </a:xfrm>
          <a:custGeom>
            <a:avLst/>
            <a:gdLst>
              <a:gd name="connsiteX0" fmla="*/ 0 w 10515600"/>
              <a:gd name="connsiteY0" fmla="*/ 143301 h 859790"/>
              <a:gd name="connsiteX1" fmla="*/ 143301 w 10515600"/>
              <a:gd name="connsiteY1" fmla="*/ 0 h 859790"/>
              <a:gd name="connsiteX2" fmla="*/ 10372299 w 10515600"/>
              <a:gd name="connsiteY2" fmla="*/ 0 h 859790"/>
              <a:gd name="connsiteX3" fmla="*/ 10515600 w 10515600"/>
              <a:gd name="connsiteY3" fmla="*/ 143301 h 859790"/>
              <a:gd name="connsiteX4" fmla="*/ 10515600 w 10515600"/>
              <a:gd name="connsiteY4" fmla="*/ 716489 h 859790"/>
              <a:gd name="connsiteX5" fmla="*/ 10372299 w 10515600"/>
              <a:gd name="connsiteY5" fmla="*/ 859790 h 859790"/>
              <a:gd name="connsiteX6" fmla="*/ 143301 w 10515600"/>
              <a:gd name="connsiteY6" fmla="*/ 859790 h 859790"/>
              <a:gd name="connsiteX7" fmla="*/ 0 w 10515600"/>
              <a:gd name="connsiteY7" fmla="*/ 716489 h 859790"/>
              <a:gd name="connsiteX8" fmla="*/ 0 w 10515600"/>
              <a:gd name="connsiteY8" fmla="*/ 143301 h 85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859790">
                <a:moveTo>
                  <a:pt x="0" y="143301"/>
                </a:moveTo>
                <a:cubicBezTo>
                  <a:pt x="0" y="64158"/>
                  <a:pt x="64158" y="0"/>
                  <a:pt x="143301" y="0"/>
                </a:cubicBezTo>
                <a:lnTo>
                  <a:pt x="10372299" y="0"/>
                </a:lnTo>
                <a:cubicBezTo>
                  <a:pt x="10451442" y="0"/>
                  <a:pt x="10515600" y="64158"/>
                  <a:pt x="10515600" y="143301"/>
                </a:cubicBezTo>
                <a:lnTo>
                  <a:pt x="10515600" y="716489"/>
                </a:lnTo>
                <a:cubicBezTo>
                  <a:pt x="10515600" y="795632"/>
                  <a:pt x="10451442" y="859790"/>
                  <a:pt x="10372299" y="859790"/>
                </a:cubicBezTo>
                <a:lnTo>
                  <a:pt x="143301" y="859790"/>
                </a:lnTo>
                <a:cubicBezTo>
                  <a:pt x="64158" y="859790"/>
                  <a:pt x="0" y="795632"/>
                  <a:pt x="0" y="716489"/>
                </a:cubicBezTo>
                <a:lnTo>
                  <a:pt x="0" y="143301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51" tIns="110551" rIns="110551" bIns="110551" numCol="1" spcCol="1270" anchor="ctr" anchorCtr="0">
            <a:no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Median LDL-C at evolocumab initiation was 3.98 mg/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far above the ESC/EAS recommended thresholds of 1.8 mmol/L and 1.4 mmol/L for PCSK9i initiation in high and very high-risk patients, respectively</a:t>
            </a: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reflecting local reimbursement criteria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EB9E5D1-BCE1-49E3-A9CE-592A8467ACD5}"/>
              </a:ext>
            </a:extLst>
          </p:cNvPr>
          <p:cNvSpPr/>
          <p:nvPr/>
        </p:nvSpPr>
        <p:spPr>
          <a:xfrm>
            <a:off x="756920" y="2039777"/>
            <a:ext cx="10515600" cy="859790"/>
          </a:xfrm>
          <a:custGeom>
            <a:avLst/>
            <a:gdLst>
              <a:gd name="connsiteX0" fmla="*/ 0 w 10515600"/>
              <a:gd name="connsiteY0" fmla="*/ 143301 h 859790"/>
              <a:gd name="connsiteX1" fmla="*/ 143301 w 10515600"/>
              <a:gd name="connsiteY1" fmla="*/ 0 h 859790"/>
              <a:gd name="connsiteX2" fmla="*/ 10372299 w 10515600"/>
              <a:gd name="connsiteY2" fmla="*/ 0 h 859790"/>
              <a:gd name="connsiteX3" fmla="*/ 10515600 w 10515600"/>
              <a:gd name="connsiteY3" fmla="*/ 143301 h 859790"/>
              <a:gd name="connsiteX4" fmla="*/ 10515600 w 10515600"/>
              <a:gd name="connsiteY4" fmla="*/ 716489 h 859790"/>
              <a:gd name="connsiteX5" fmla="*/ 10372299 w 10515600"/>
              <a:gd name="connsiteY5" fmla="*/ 859790 h 859790"/>
              <a:gd name="connsiteX6" fmla="*/ 143301 w 10515600"/>
              <a:gd name="connsiteY6" fmla="*/ 859790 h 859790"/>
              <a:gd name="connsiteX7" fmla="*/ 0 w 10515600"/>
              <a:gd name="connsiteY7" fmla="*/ 716489 h 859790"/>
              <a:gd name="connsiteX8" fmla="*/ 0 w 10515600"/>
              <a:gd name="connsiteY8" fmla="*/ 143301 h 85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859790">
                <a:moveTo>
                  <a:pt x="0" y="143301"/>
                </a:moveTo>
                <a:cubicBezTo>
                  <a:pt x="0" y="64158"/>
                  <a:pt x="64158" y="0"/>
                  <a:pt x="143301" y="0"/>
                </a:cubicBezTo>
                <a:lnTo>
                  <a:pt x="10372299" y="0"/>
                </a:lnTo>
                <a:cubicBezTo>
                  <a:pt x="10451442" y="0"/>
                  <a:pt x="10515600" y="64158"/>
                  <a:pt x="10515600" y="143301"/>
                </a:cubicBezTo>
                <a:lnTo>
                  <a:pt x="10515600" y="716489"/>
                </a:lnTo>
                <a:cubicBezTo>
                  <a:pt x="10515600" y="795632"/>
                  <a:pt x="10451442" y="859790"/>
                  <a:pt x="10372299" y="859790"/>
                </a:cubicBezTo>
                <a:lnTo>
                  <a:pt x="143301" y="859790"/>
                </a:lnTo>
                <a:cubicBezTo>
                  <a:pt x="64158" y="859790"/>
                  <a:pt x="0" y="795632"/>
                  <a:pt x="0" y="716489"/>
                </a:cubicBezTo>
                <a:lnTo>
                  <a:pt x="0" y="143301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51" tIns="110551" rIns="110551" bIns="110551" numCol="1" spcCol="1270" anchor="ctr" anchorCtr="0">
            <a:no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this study of clinical practice, evolocumab reduced LDL-C by approximately 58% and this reduction was sustained over 12–18 months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C6E205B-2A50-4514-90F9-1C541518380C}"/>
              </a:ext>
            </a:extLst>
          </p:cNvPr>
          <p:cNvSpPr/>
          <p:nvPr/>
        </p:nvSpPr>
        <p:spPr>
          <a:xfrm>
            <a:off x="756920" y="2911871"/>
            <a:ext cx="10515600" cy="859790"/>
          </a:xfrm>
          <a:custGeom>
            <a:avLst/>
            <a:gdLst>
              <a:gd name="connsiteX0" fmla="*/ 0 w 10515600"/>
              <a:gd name="connsiteY0" fmla="*/ 143301 h 859790"/>
              <a:gd name="connsiteX1" fmla="*/ 143301 w 10515600"/>
              <a:gd name="connsiteY1" fmla="*/ 0 h 859790"/>
              <a:gd name="connsiteX2" fmla="*/ 10372299 w 10515600"/>
              <a:gd name="connsiteY2" fmla="*/ 0 h 859790"/>
              <a:gd name="connsiteX3" fmla="*/ 10515600 w 10515600"/>
              <a:gd name="connsiteY3" fmla="*/ 143301 h 859790"/>
              <a:gd name="connsiteX4" fmla="*/ 10515600 w 10515600"/>
              <a:gd name="connsiteY4" fmla="*/ 716489 h 859790"/>
              <a:gd name="connsiteX5" fmla="*/ 10372299 w 10515600"/>
              <a:gd name="connsiteY5" fmla="*/ 859790 h 859790"/>
              <a:gd name="connsiteX6" fmla="*/ 143301 w 10515600"/>
              <a:gd name="connsiteY6" fmla="*/ 859790 h 859790"/>
              <a:gd name="connsiteX7" fmla="*/ 0 w 10515600"/>
              <a:gd name="connsiteY7" fmla="*/ 716489 h 859790"/>
              <a:gd name="connsiteX8" fmla="*/ 0 w 10515600"/>
              <a:gd name="connsiteY8" fmla="*/ 143301 h 85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859790">
                <a:moveTo>
                  <a:pt x="0" y="143301"/>
                </a:moveTo>
                <a:cubicBezTo>
                  <a:pt x="0" y="64158"/>
                  <a:pt x="64158" y="0"/>
                  <a:pt x="143301" y="0"/>
                </a:cubicBezTo>
                <a:lnTo>
                  <a:pt x="10372299" y="0"/>
                </a:lnTo>
                <a:cubicBezTo>
                  <a:pt x="10451442" y="0"/>
                  <a:pt x="10515600" y="64158"/>
                  <a:pt x="10515600" y="143301"/>
                </a:cubicBezTo>
                <a:lnTo>
                  <a:pt x="10515600" y="716489"/>
                </a:lnTo>
                <a:cubicBezTo>
                  <a:pt x="10515600" y="795632"/>
                  <a:pt x="10451442" y="859790"/>
                  <a:pt x="10372299" y="859790"/>
                </a:cubicBezTo>
                <a:lnTo>
                  <a:pt x="143301" y="859790"/>
                </a:lnTo>
                <a:cubicBezTo>
                  <a:pt x="64158" y="859790"/>
                  <a:pt x="0" y="795632"/>
                  <a:pt x="0" y="716489"/>
                </a:cubicBezTo>
                <a:lnTo>
                  <a:pt x="0" y="143301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51" tIns="110551" rIns="110551" bIns="110551" numCol="1" spcCol="1270" anchor="ctr" anchorCtr="0">
            <a:no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Approximately 40% of these very high-risk patients were receiving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evolocumab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monotherapy and 58% achieved the 2019 ESC/EAS LDL-C goal of less than 1.4 mmol/L</a:t>
            </a: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4F86CCF-E69D-4A3F-98E5-268AE241BCAF}"/>
              </a:ext>
            </a:extLst>
          </p:cNvPr>
          <p:cNvSpPr/>
          <p:nvPr/>
        </p:nvSpPr>
        <p:spPr>
          <a:xfrm>
            <a:off x="756920" y="3783966"/>
            <a:ext cx="10515600" cy="859790"/>
          </a:xfrm>
          <a:custGeom>
            <a:avLst/>
            <a:gdLst>
              <a:gd name="connsiteX0" fmla="*/ 0 w 10515600"/>
              <a:gd name="connsiteY0" fmla="*/ 143301 h 859790"/>
              <a:gd name="connsiteX1" fmla="*/ 143301 w 10515600"/>
              <a:gd name="connsiteY1" fmla="*/ 0 h 859790"/>
              <a:gd name="connsiteX2" fmla="*/ 10372299 w 10515600"/>
              <a:gd name="connsiteY2" fmla="*/ 0 h 859790"/>
              <a:gd name="connsiteX3" fmla="*/ 10515600 w 10515600"/>
              <a:gd name="connsiteY3" fmla="*/ 143301 h 859790"/>
              <a:gd name="connsiteX4" fmla="*/ 10515600 w 10515600"/>
              <a:gd name="connsiteY4" fmla="*/ 716489 h 859790"/>
              <a:gd name="connsiteX5" fmla="*/ 10372299 w 10515600"/>
              <a:gd name="connsiteY5" fmla="*/ 859790 h 859790"/>
              <a:gd name="connsiteX6" fmla="*/ 143301 w 10515600"/>
              <a:gd name="connsiteY6" fmla="*/ 859790 h 859790"/>
              <a:gd name="connsiteX7" fmla="*/ 0 w 10515600"/>
              <a:gd name="connsiteY7" fmla="*/ 716489 h 859790"/>
              <a:gd name="connsiteX8" fmla="*/ 0 w 10515600"/>
              <a:gd name="connsiteY8" fmla="*/ 143301 h 85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859790">
                <a:moveTo>
                  <a:pt x="0" y="143301"/>
                </a:moveTo>
                <a:cubicBezTo>
                  <a:pt x="0" y="64158"/>
                  <a:pt x="64158" y="0"/>
                  <a:pt x="143301" y="0"/>
                </a:cubicBezTo>
                <a:lnTo>
                  <a:pt x="10372299" y="0"/>
                </a:lnTo>
                <a:cubicBezTo>
                  <a:pt x="10451442" y="0"/>
                  <a:pt x="10515600" y="64158"/>
                  <a:pt x="10515600" y="143301"/>
                </a:cubicBezTo>
                <a:lnTo>
                  <a:pt x="10515600" y="716489"/>
                </a:lnTo>
                <a:cubicBezTo>
                  <a:pt x="10515600" y="795632"/>
                  <a:pt x="10451442" y="859790"/>
                  <a:pt x="10372299" y="859790"/>
                </a:cubicBezTo>
                <a:lnTo>
                  <a:pt x="143301" y="859790"/>
                </a:lnTo>
                <a:cubicBezTo>
                  <a:pt x="64158" y="859790"/>
                  <a:pt x="0" y="795632"/>
                  <a:pt x="0" y="716489"/>
                </a:cubicBezTo>
                <a:lnTo>
                  <a:pt x="0" y="143301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51" tIns="110551" rIns="110551" bIns="110551" numCol="1" spcCol="1270" anchor="ctr" anchorCtr="0">
            <a:no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 ESC/EAS goal attainment was higher among patients receiving evolocumab with background statin ± ezetimibe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1F43F7-24E4-4B4C-AB18-0FE97058DAC4}"/>
              </a:ext>
            </a:extLst>
          </p:cNvPr>
          <p:cNvSpPr/>
          <p:nvPr/>
        </p:nvSpPr>
        <p:spPr>
          <a:xfrm>
            <a:off x="756920" y="4656061"/>
            <a:ext cx="10515600" cy="859790"/>
          </a:xfrm>
          <a:custGeom>
            <a:avLst/>
            <a:gdLst>
              <a:gd name="connsiteX0" fmla="*/ 0 w 10515600"/>
              <a:gd name="connsiteY0" fmla="*/ 143301 h 859790"/>
              <a:gd name="connsiteX1" fmla="*/ 143301 w 10515600"/>
              <a:gd name="connsiteY1" fmla="*/ 0 h 859790"/>
              <a:gd name="connsiteX2" fmla="*/ 10372299 w 10515600"/>
              <a:gd name="connsiteY2" fmla="*/ 0 h 859790"/>
              <a:gd name="connsiteX3" fmla="*/ 10515600 w 10515600"/>
              <a:gd name="connsiteY3" fmla="*/ 143301 h 859790"/>
              <a:gd name="connsiteX4" fmla="*/ 10515600 w 10515600"/>
              <a:gd name="connsiteY4" fmla="*/ 716489 h 859790"/>
              <a:gd name="connsiteX5" fmla="*/ 10372299 w 10515600"/>
              <a:gd name="connsiteY5" fmla="*/ 859790 h 859790"/>
              <a:gd name="connsiteX6" fmla="*/ 143301 w 10515600"/>
              <a:gd name="connsiteY6" fmla="*/ 859790 h 859790"/>
              <a:gd name="connsiteX7" fmla="*/ 0 w 10515600"/>
              <a:gd name="connsiteY7" fmla="*/ 716489 h 859790"/>
              <a:gd name="connsiteX8" fmla="*/ 0 w 10515600"/>
              <a:gd name="connsiteY8" fmla="*/ 143301 h 85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859790">
                <a:moveTo>
                  <a:pt x="0" y="143301"/>
                </a:moveTo>
                <a:cubicBezTo>
                  <a:pt x="0" y="64158"/>
                  <a:pt x="64158" y="0"/>
                  <a:pt x="143301" y="0"/>
                </a:cubicBezTo>
                <a:lnTo>
                  <a:pt x="10372299" y="0"/>
                </a:lnTo>
                <a:cubicBezTo>
                  <a:pt x="10451442" y="0"/>
                  <a:pt x="10515600" y="64158"/>
                  <a:pt x="10515600" y="143301"/>
                </a:cubicBezTo>
                <a:lnTo>
                  <a:pt x="10515600" y="716489"/>
                </a:lnTo>
                <a:cubicBezTo>
                  <a:pt x="10515600" y="795632"/>
                  <a:pt x="10451442" y="859790"/>
                  <a:pt x="10372299" y="859790"/>
                </a:cubicBezTo>
                <a:lnTo>
                  <a:pt x="143301" y="859790"/>
                </a:lnTo>
                <a:cubicBezTo>
                  <a:pt x="64158" y="859790"/>
                  <a:pt x="0" y="795632"/>
                  <a:pt x="0" y="716489"/>
                </a:cubicBezTo>
                <a:lnTo>
                  <a:pt x="0" y="143301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51" tIns="110551" rIns="110551" bIns="110551" numCol="1" spcCol="1270" anchor="ctr" anchorCtr="0">
            <a:no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data suggest a large gap between patients eligible for PCSK9i and those who receive them in clinical practice, and that achievement of ESC/EAS LDL-C goals is improved with combination therapy and a lower threshold for PCSK9i initiation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160D39-0B6D-4DFE-8215-2E0DD0C9F356}"/>
              </a:ext>
            </a:extLst>
          </p:cNvPr>
          <p:cNvSpPr txBox="1"/>
          <p:nvPr/>
        </p:nvSpPr>
        <p:spPr>
          <a:xfrm>
            <a:off x="3177540" y="6421467"/>
            <a:ext cx="8252460" cy="4308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>
            <a:defPPr>
              <a:defRPr lang="fr-FR"/>
            </a:defPPr>
            <a:lvl1pPr>
              <a:spcAft>
                <a:spcPts val="0"/>
              </a:spcAft>
              <a:defRPr sz="1100">
                <a:latin typeface="Calibri" panose="020F050202020403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EAS, European Atherosclerosis Society; ESC, European Society of Cardiology; LDL-C, low-density lipoprotein cholesterol; LLT, lipid lowering therapy; PCSK9i; proprotein convertase subtilisin/</a:t>
            </a:r>
            <a:r>
              <a:rPr kumimoji="0" lang="en-GB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kexin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t> type 9 inhibitor.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1. Mach F, et al. </a:t>
            </a:r>
            <a:r>
              <a:rPr kumimoji="0" lang="en-GB" sz="11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Eur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Heart J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2019; 41: 111-188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53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hlinkClick r:id="rId3" action="ppaction://hlinksldjump"/>
            <a:extLst>
              <a:ext uri="{FF2B5EF4-FFF2-40B4-BE49-F238E27FC236}">
                <a16:creationId xmlns:a16="http://schemas.microsoft.com/office/drawing/2014/main" id="{B3A3532E-86B1-409B-BD7D-C12D5B083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097" y="2569235"/>
            <a:ext cx="2019582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6701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109A-9345-4019-8AF1-638D3EDA54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Potential Risk Reduction Could Be Achieved with </a:t>
            </a:r>
            <a:r>
              <a:rPr lang="en-US" dirty="0" err="1"/>
              <a:t>Evolocumab</a:t>
            </a:r>
            <a:r>
              <a:rPr lang="en-US" dirty="0"/>
              <a:t> Treatment? A Simulation Based on Observational Data from a Cohort of Users in 10 European Countries</a:t>
            </a:r>
          </a:p>
        </p:txBody>
      </p:sp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AEC2532D-3A1B-4EBE-B3A0-74C6B1C664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1693" y="200302"/>
            <a:ext cx="290426" cy="27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62940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50109008-8ac3-41fb-9e25-4f759a01f21f"/>
</p:tagLst>
</file>

<file path=ppt/theme/theme1.xml><?xml version="1.0" encoding="utf-8"?>
<a:theme xmlns:a="http://schemas.openxmlformats.org/drawingml/2006/main" name="PCSK9 Inhibition and Diabetes Update">
  <a:themeElements>
    <a:clrScheme name="Custom 359">
      <a:dk1>
        <a:srgbClr val="000000"/>
      </a:dk1>
      <a:lt1>
        <a:srgbClr val="FFFFFF"/>
      </a:lt1>
      <a:dk2>
        <a:srgbClr val="777777"/>
      </a:dk2>
      <a:lt2>
        <a:srgbClr val="C0C0C0"/>
      </a:lt2>
      <a:accent1>
        <a:srgbClr val="007CC2"/>
      </a:accent1>
      <a:accent2>
        <a:srgbClr val="FCC30C"/>
      </a:accent2>
      <a:accent3>
        <a:srgbClr val="87C765"/>
      </a:accent3>
      <a:accent4>
        <a:srgbClr val="C04732"/>
      </a:accent4>
      <a:accent5>
        <a:srgbClr val="003161"/>
      </a:accent5>
      <a:accent6>
        <a:srgbClr val="81B5E2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 anchor="ctr" anchorCtr="0">
        <a:spAutoFit/>
      </a:bodyPr>
      <a:lstStyle>
        <a:defPPr algn="ctr">
          <a:defRPr sz="900" b="1" dirty="0" smtClean="0">
            <a:solidFill>
              <a:srgbClr val="00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DA1D4E2674448A0902ACE23E2F7F3" ma:contentTypeVersion="2" ma:contentTypeDescription="Create a new document." ma:contentTypeScope="" ma:versionID="3d4760495c6d7caddc613f3f044c5afc">
  <xsd:schema xmlns:xsd="http://www.w3.org/2001/XMLSchema" xmlns:xs="http://www.w3.org/2001/XMLSchema" xmlns:p="http://schemas.microsoft.com/office/2006/metadata/properties" xmlns:ns2="9CC6DA9F-6D81-45C4-89C4-7EB77718B956" xmlns:ns3="42fe046d-86dd-43d2-bdc0-8f834945f3f1" xmlns:ns4="9cc6da9f-6d81-45c4-89c4-7eb77718b956" xmlns:ns5="dc2db4f8-0dc0-4834-9a51-1c3a49a46568" targetNamespace="http://schemas.microsoft.com/office/2006/metadata/properties" ma:root="true" ma:fieldsID="84f5661dd87151aa15536ed85b32b940" ns2:_="" ns3:_="" ns4:_="" ns5:_="">
    <xsd:import namespace="9CC6DA9F-6D81-45C4-89C4-7EB77718B956"/>
    <xsd:import namespace="42fe046d-86dd-43d2-bdc0-8f834945f3f1"/>
    <xsd:import namespace="9cc6da9f-6d81-45c4-89c4-7eb77718b956"/>
    <xsd:import namespace="dc2db4f8-0dc0-4834-9a51-1c3a49a465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  <xsd:element ref="ns4:MediaServiceObjectDetectorVersions" minOccurs="0"/>
                <xsd:element ref="ns4:MediaServiceSearchProperties" minOccurs="0"/>
                <xsd:element ref="ns4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e046d-86dd-43d2-bdc0-8f834945f3f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dd9da6-50f7-440a-9788-2f68cc8af5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rchiverLinkFileType" ma:index="26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db4f8-0dc0-4834-9a51-1c3a49a4656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ec229f0-7080-4adc-9a12-c317d1c33825}" ma:internalName="TaxCatchAll" ma:showField="CatchAllData" ma:web="fa15be3e-fb01-4526-974f-3b160512d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sisl xmlns:xsd="http://www.w3.org/2001/XMLSchema" xmlns:xsi="http://www.w3.org/2001/XMLSchema-instance" xmlns="http://www.boldonjames.com/2008/01/sie/internal/label" sislVersion="0" policy="82ad3a63-90ad-4a46-a3cb-757f4658e205" origin="userSelected">
  <element uid="9036a7a1-5a4f-48d3-b24b-dfdab053dac9" value=""/>
  <element uid="96dc6479-e616-4b57-91d9-9a433fe4fcdb" value=""/>
  <element uid="7349a702-6462-4442-88eb-c64cd513835c" value=""/>
</sisl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2db4f8-0dc0-4834-9a51-1c3a49a46568" xsi:nil="true"/>
    <lcf76f155ced4ddcb4097134ff3c332f xmlns="9cc6da9f-6d81-45c4-89c4-7eb77718b956">
      <Terms xmlns="http://schemas.microsoft.com/office/infopath/2007/PartnerControls"/>
    </lcf76f155ced4ddcb4097134ff3c332f>
    <ArchiverLinkFileType xmlns="9cc6da9f-6d81-45c4-89c4-7eb77718b956" xsi:nil="true"/>
  </documentManagement>
</p:properties>
</file>

<file path=customXml/itemProps1.xml><?xml version="1.0" encoding="utf-8"?>
<ds:datastoreItem xmlns:ds="http://schemas.openxmlformats.org/officeDocument/2006/customXml" ds:itemID="{5E775F2A-0EA1-4D37-BBB1-CADB68DA8153}"/>
</file>

<file path=customXml/itemProps2.xml><?xml version="1.0" encoding="utf-8"?>
<ds:datastoreItem xmlns:ds="http://schemas.openxmlformats.org/officeDocument/2006/customXml" ds:itemID="{8528135D-5849-45FD-85C9-34E1AF53E7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110D79-A42E-4AC5-9E1C-C762823C02B6}">
  <ds:schemaRefs>
    <ds:schemaRef ds:uri="http://www.w3.org/2001/XMLSchema"/>
    <ds:schemaRef ds:uri="http://www.boldonjames.com/2008/01/sie/internal/label"/>
  </ds:schemaRefs>
</ds:datastoreItem>
</file>

<file path=customXml/itemProps4.xml><?xml version="1.0" encoding="utf-8"?>
<ds:datastoreItem xmlns:ds="http://schemas.openxmlformats.org/officeDocument/2006/customXml" ds:itemID="{6CD923BC-DB52-41AB-B99B-383D645C398C}">
  <ds:schemaRefs>
    <ds:schemaRef ds:uri="42fe046d-86dd-43d2-bdc0-8f834945f3f1"/>
    <ds:schemaRef ds:uri="http://purl.org/dc/elements/1.1/"/>
    <ds:schemaRef ds:uri="http://schemas.openxmlformats.org/package/2006/metadata/core-properties"/>
    <ds:schemaRef ds:uri="9CC6DA9F-6D81-45C4-89C4-7EB77718B956"/>
    <ds:schemaRef ds:uri="http://purl.org/dc/terms/"/>
    <ds:schemaRef ds:uri="http://schemas.microsoft.com/office/infopath/2007/PartnerControls"/>
    <ds:schemaRef ds:uri="9cc6da9f-6d81-45c4-89c4-7eb77718b956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dc2db4f8-0dc0-4834-9a51-1c3a49a4656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2480</Words>
  <Application>Microsoft Office PowerPoint</Application>
  <PresentationFormat>Widescreen</PresentationFormat>
  <Paragraphs>278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PCSK9 Inhibition and Diabetes Update</vt:lpstr>
      <vt:lpstr>1_Thème Office</vt:lpstr>
      <vt:lpstr>1_Office Theme</vt:lpstr>
      <vt:lpstr>Does Evolocumab Use in Europe Match the 2019 ESC/EAS Lipid Guidelines?  Results from the HEYMANS Study</vt:lpstr>
      <vt:lpstr>Does evolocumab use in Europe match the 2019 ESC/EAS lipid guidelines?  Results from the HEYMANS study</vt:lpstr>
      <vt:lpstr>Characteristics of patients initiating evolocumab and treatment patterns across 12 European countries: the HEYMANS* study</vt:lpstr>
      <vt:lpstr>Characteristics of patients initiating evolocumab (n = 1896) </vt:lpstr>
      <vt:lpstr>PowerPoint Presentation</vt:lpstr>
      <vt:lpstr>Background LLT use remained stable  during evolocumab treatment</vt:lpstr>
      <vt:lpstr>Conclusions</vt:lpstr>
      <vt:lpstr>PowerPoint Presentation</vt:lpstr>
      <vt:lpstr>What Potential Risk Reduction Could Be Achieved with Evolocumab Treatment? A Simulation Based on Observational Data from a Cohort of Users in 10 European Countries</vt:lpstr>
      <vt:lpstr>What Potential Risk Reduction Could Be Achieved with Evolocumab Treatment? A Simulation Based on Observational Data from a Cohort of Users in 10 European Countries</vt:lpstr>
      <vt:lpstr>Introduction and Purpose</vt:lpstr>
      <vt:lpstr>Methods</vt:lpstr>
      <vt:lpstr>Results</vt:lpstr>
      <vt:lpstr>Simulated Probability Distributions for 10-year CV Risk Before and After Evolocumab Treatment (Figure 1)</vt:lpstr>
      <vt:lpstr>Predicted 10-year CV Risk Before and After Evolocumab Treatment  (Table 1)</vt:lpstr>
      <vt:lpstr>Simulated Probability Distributions for 10-year ARR (Figure 2) </vt:lpstr>
      <vt:lpstr>Key Results and Conclusions</vt:lpstr>
      <vt:lpstr>Disclosures</vt:lpstr>
      <vt:lpstr>Acknowledgements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Achievement of ESC/EAS Lipid Treatment Goals With Evolocumab in Patients With  Type 2 Diabetes: Analyses of the BANTING and BERSON Trials</dc:title>
  <dc:creator>Kaufman, Samantha</dc:creator>
  <cp:keywords>*$%IU-*$%ClinTrials</cp:keywords>
  <cp:lastModifiedBy>Fock, Valerie</cp:lastModifiedBy>
  <cp:revision>321</cp:revision>
  <dcterms:created xsi:type="dcterms:W3CDTF">2020-08-20T07:32:00Z</dcterms:created>
  <dcterms:modified xsi:type="dcterms:W3CDTF">2025-04-25T08:52:59Z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e491dc05-5bd1-46d8-b5a6-4c2429764d1c</vt:lpwstr>
  </property>
  <property fmtid="{D5CDD505-2E9C-101B-9397-08002B2CF9AE}" pid="3" name="bjSaver">
    <vt:lpwstr>C8eP9ggyYZC9Mn7i3gracnn4cOE7rn7l</vt:lpwstr>
  </property>
  <property fmtid="{D5CDD505-2E9C-101B-9397-08002B2CF9AE}" pid="4" name="bjDocumentSecurityLabel">
    <vt:lpwstr>Internal Use Only - Clinical Trials</vt:lpwstr>
  </property>
  <property fmtid="{D5CDD505-2E9C-101B-9397-08002B2CF9AE}" pid="5" name="ContentTypeId">
    <vt:lpwstr>0x010100ECCDA1D4E2674448A0902ACE23E2F7F3</vt:lpwstr>
  </property>
  <property fmtid="{D5CDD505-2E9C-101B-9397-08002B2CF9AE}" pid="6" name="bjDocumentLabelXML">
    <vt:lpwstr>&lt;?xml version="1.0" encoding="us-ascii"?&gt;&lt;sisl xmlns:xsd="http://www.w3.org/2001/XMLSchema" xmlns:xsi="http://www.w3.org/2001/XMLSchema-instance" sislVersion="0" policy="82ad3a63-90ad-4a46-a3cb-757f4658e205" origin="userSelected" xmlns="http://www.boldonj</vt:lpwstr>
  </property>
  <property fmtid="{D5CDD505-2E9C-101B-9397-08002B2CF9AE}" pid="7" name="bjDocumentLabelXML-0">
    <vt:lpwstr>ames.com/2008/01/sie/internal/label"&gt;&lt;element uid="9036a7a1-5a4f-48d3-b24b-dfdab053dac9" value="" /&gt;&lt;element uid="96dc6479-e616-4b57-91d9-9a433fe4fcdb" value="" /&gt;&lt;element uid="7349a702-6462-4442-88eb-c64cd513835c" value="" /&gt;&lt;/sisl&gt;</vt:lpwstr>
  </property>
  <property fmtid="{D5CDD505-2E9C-101B-9397-08002B2CF9AE}" pid="8" name="MSIP_Label_f31142f3-8099-46d1-8755-df3fda1ce27f_Enabled">
    <vt:lpwstr>true</vt:lpwstr>
  </property>
  <property fmtid="{D5CDD505-2E9C-101B-9397-08002B2CF9AE}" pid="9" name="MSIP_Label_f31142f3-8099-46d1-8755-df3fda1ce27f_SetDate">
    <vt:lpwstr>2023-01-23T16:40:07Z</vt:lpwstr>
  </property>
  <property fmtid="{D5CDD505-2E9C-101B-9397-08002B2CF9AE}" pid="10" name="MSIP_Label_f31142f3-8099-46d1-8755-df3fda1ce27f_Method">
    <vt:lpwstr>Privileged</vt:lpwstr>
  </property>
  <property fmtid="{D5CDD505-2E9C-101B-9397-08002B2CF9AE}" pid="11" name="MSIP_Label_f31142f3-8099-46d1-8755-df3fda1ce27f_Name">
    <vt:lpwstr>Public_</vt:lpwstr>
  </property>
  <property fmtid="{D5CDD505-2E9C-101B-9397-08002B2CF9AE}" pid="12" name="MSIP_Label_f31142f3-8099-46d1-8755-df3fda1ce27f_SiteId">
    <vt:lpwstr>4b4266a6-1368-41af-ad5a-59eb634f7ad8</vt:lpwstr>
  </property>
  <property fmtid="{D5CDD505-2E9C-101B-9397-08002B2CF9AE}" pid="13" name="MSIP_Label_f31142f3-8099-46d1-8755-df3fda1ce27f_ActionId">
    <vt:lpwstr>0c027dff-b3ad-46fd-a1e8-1c2273f94d9e</vt:lpwstr>
  </property>
  <property fmtid="{D5CDD505-2E9C-101B-9397-08002B2CF9AE}" pid="14" name="MSIP_Label_f31142f3-8099-46d1-8755-df3fda1ce27f_ContentBits">
    <vt:lpwstr>0</vt:lpwstr>
  </property>
  <property fmtid="{D5CDD505-2E9C-101B-9397-08002B2CF9AE}" pid="15" name="MediaServiceImageTags">
    <vt:lpwstr/>
  </property>
</Properties>
</file>